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7" r:id="rId4"/>
    <p:sldId id="257" r:id="rId5"/>
    <p:sldId id="260" r:id="rId6"/>
    <p:sldId id="261" r:id="rId7"/>
    <p:sldId id="266" r:id="rId8"/>
    <p:sldId id="259" r:id="rId9"/>
    <p:sldId id="272" r:id="rId10"/>
    <p:sldId id="273" r:id="rId11"/>
    <p:sldId id="270" r:id="rId12"/>
    <p:sldId id="269" r:id="rId13"/>
    <p:sldId id="271" r:id="rId14"/>
    <p:sldId id="265" r:id="rId15"/>
  </p:sldIdLst>
  <p:sldSz cx="18288000" cy="10287000"/>
  <p:notesSz cx="6858000" cy="9144000"/>
  <p:embeddedFontLst>
    <p:embeddedFont>
      <p:font typeface="Clear Sans" panose="020B0604020202020204" charset="0"/>
      <p:regular r:id="rId16"/>
    </p:embeddedFont>
    <p:embeddedFont>
      <p:font typeface="Open Sauce Heavy" panose="020B0604020202020204" charset="0"/>
      <p:regular r:id="rId17"/>
      <p:bold r:id="rId18"/>
    </p:embeddedFont>
    <p:embeddedFont>
      <p:font typeface="Open Sauce Semi-Bold" panose="020B0604020202020204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5DB3B8-0A1C-472C-C2F7-7AC94FF0F4E7}" v="3" dt="2023-12-10T21:18:09.287"/>
    <p1510:client id="{21A36290-950D-D81B-B1E6-F18A39FD76CF}" v="231" dt="2023-12-10T21:02:43.836"/>
    <p1510:client id="{4B16FE0E-9693-4FB7-43D3-E264416577EC}" v="1" dt="2023-12-11T00:17:08.758"/>
    <p1510:client id="{4DE5E1F6-2DC8-A001-4C87-B8524764AC1B}" v="1" dt="2023-12-11T00:51:03.417"/>
    <p1510:client id="{7279CD54-E533-B674-7EB7-C17F51981107}" v="2" dt="2023-12-10T22:49:08.575"/>
    <p1510:client id="{75B67570-0610-93E9-9FB6-24F7FA81B4DB}" v="16" dt="2023-12-10T23:56:04.484"/>
    <p1510:client id="{82C756F3-B4F1-81D8-C4EA-347BC10E525A}" v="20" dt="2023-12-10T19:09:48.165"/>
    <p1510:client id="{8A3D8896-6046-111B-B818-F92B57F4DF95}" v="330" dt="2023-12-10T22:57:01.443"/>
    <p1510:client id="{97E8E79F-F546-B424-C075-47FA4F0CFACD}" v="240" dt="2023-12-10T19:19:05.552"/>
    <p1510:client id="{A05010AC-61BD-506A-0D55-AC50F8B4B629}" v="70" dt="2023-12-10T22:00:46.220"/>
    <p1510:client id="{A9AC2CB4-52A8-B847-8977-C78F5AEE3D46}" v="2" dt="2023-12-11T00:19:53.286"/>
    <p1510:client id="{ADA62122-F68A-7396-FA89-C528765DA431}" v="33" dt="2023-12-10T03:29:27.288"/>
    <p1510:client id="{C6311E62-F737-038D-F96F-C868BCA56833}" v="27" dt="2023-12-10T21:27:34.425"/>
    <p1510:client id="{C9F13D88-5DAC-0858-B541-C1F278835C3D}" v="3" dt="2023-12-10T21:55:36.949"/>
    <p1510:client id="{E8CA0DB7-1888-B22E-AC25-1A215B8958DA}" v="606" dt="2023-12-10T21:43:29.8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sv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61313" y="-143380"/>
            <a:ext cx="10748154" cy="9381808"/>
            <a:chOff x="0" y="0"/>
            <a:chExt cx="6350000" cy="5499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l="-1258" t="-76928" r="-2680" b="-31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9504219" y="5532295"/>
            <a:ext cx="5671863" cy="4962880"/>
            <a:chOff x="0" y="0"/>
            <a:chExt cx="812800" cy="7112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0800000">
            <a:off x="8561314" y="6488897"/>
            <a:ext cx="3889808" cy="3403582"/>
            <a:chOff x="0" y="0"/>
            <a:chExt cx="812800" cy="7112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780662" y="3894867"/>
            <a:ext cx="2897205" cy="2535054"/>
            <a:chOff x="0" y="0"/>
            <a:chExt cx="812800" cy="711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614452" y="0"/>
            <a:ext cx="3347096" cy="2928709"/>
            <a:chOff x="0" y="0"/>
            <a:chExt cx="812800" cy="7112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10800000">
            <a:off x="15898716" y="3151273"/>
            <a:ext cx="1721161" cy="1506016"/>
            <a:chOff x="0" y="0"/>
            <a:chExt cx="812800" cy="7112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6643027" y="4191376"/>
            <a:ext cx="1347422" cy="1178994"/>
            <a:chOff x="0" y="0"/>
            <a:chExt cx="812800" cy="7112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10800000">
            <a:off x="11235931" y="5143500"/>
            <a:ext cx="1055322" cy="923407"/>
            <a:chOff x="0" y="0"/>
            <a:chExt cx="812800" cy="7112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10800000">
            <a:off x="16311536" y="5614728"/>
            <a:ext cx="1055322" cy="923407"/>
            <a:chOff x="0" y="0"/>
            <a:chExt cx="812800" cy="7112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704360" y="1751583"/>
            <a:ext cx="7971207" cy="1481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0"/>
              </a:lnSpc>
            </a:pP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Open Sauce Semi-Bold"/>
              </a:rPr>
              <a:t>GROUP - 3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8871585"/>
            <a:ext cx="5665303" cy="363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Open Sauce Semi-Bold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94CEF0-9310-3EDA-DB2C-D744005A544B}"/>
              </a:ext>
            </a:extLst>
          </p:cNvPr>
          <p:cNvSpPr txBox="1"/>
          <p:nvPr/>
        </p:nvSpPr>
        <p:spPr>
          <a:xfrm>
            <a:off x="2585622" y="4366703"/>
            <a:ext cx="1940880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600">
                <a:solidFill>
                  <a:schemeClr val="accent6">
                    <a:lumMod val="75000"/>
                  </a:schemeClr>
                </a:solidFill>
                <a:latin typeface="Open Sauce Semi-Bold"/>
                <a:cs typeface="Calibri"/>
              </a:rPr>
              <a:t>Day Care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8"/>
          <p:cNvGrpSpPr/>
          <p:nvPr/>
        </p:nvGrpSpPr>
        <p:grpSpPr>
          <a:xfrm rot="5400000">
            <a:off x="15351460" y="6114324"/>
            <a:ext cx="699506" cy="5588447"/>
            <a:chOff x="0" y="-76200"/>
            <a:chExt cx="660400" cy="5276025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60400" cy="5199825"/>
            </a:xfrm>
            <a:custGeom>
              <a:avLst/>
              <a:gdLst/>
              <a:ahLst/>
              <a:cxnLst/>
              <a:rect l="l" t="t" r="r" b="b"/>
              <a:pathLst>
                <a:path w="660400" h="5199825">
                  <a:moveTo>
                    <a:pt x="220252" y="5180755"/>
                  </a:moveTo>
                  <a:cubicBezTo>
                    <a:pt x="254109" y="5192270"/>
                    <a:pt x="292600" y="5199825"/>
                    <a:pt x="330378" y="5199825"/>
                  </a:cubicBezTo>
                  <a:cubicBezTo>
                    <a:pt x="368157" y="5199825"/>
                    <a:pt x="404509" y="5193348"/>
                    <a:pt x="438009" y="5181834"/>
                  </a:cubicBezTo>
                  <a:cubicBezTo>
                    <a:pt x="438723" y="5181474"/>
                    <a:pt x="439435" y="5181474"/>
                    <a:pt x="440148" y="5181115"/>
                  </a:cubicBezTo>
                  <a:cubicBezTo>
                    <a:pt x="565955" y="5135060"/>
                    <a:pt x="658618" y="5013446"/>
                    <a:pt x="660400" y="4773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770332"/>
                  </a:lnTo>
                  <a:cubicBezTo>
                    <a:pt x="1782" y="5014164"/>
                    <a:pt x="93019" y="5135780"/>
                    <a:pt x="220252" y="5180755"/>
                  </a:cubicBez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-76200"/>
              <a:ext cx="660400" cy="5149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1920554" y="1034524"/>
            <a:ext cx="8115300" cy="106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DB793D"/>
                </a:solidFill>
                <a:latin typeface="Open Sauce Semi-Bold"/>
              </a:rPr>
              <a:t>Design Patterns</a:t>
            </a:r>
          </a:p>
        </p:txBody>
      </p:sp>
      <p:grpSp>
        <p:nvGrpSpPr>
          <p:cNvPr id="102" name="Group 102"/>
          <p:cNvGrpSpPr/>
          <p:nvPr/>
        </p:nvGrpSpPr>
        <p:grpSpPr>
          <a:xfrm rot="-10800000">
            <a:off x="14977145" y="1553154"/>
            <a:ext cx="1029786" cy="901062"/>
            <a:chOff x="0" y="0"/>
            <a:chExt cx="812800" cy="711200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TextBox 104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05" name="Group 105"/>
          <p:cNvGrpSpPr/>
          <p:nvPr/>
        </p:nvGrpSpPr>
        <p:grpSpPr>
          <a:xfrm rot="-10800000">
            <a:off x="17005865" y="2201337"/>
            <a:ext cx="1029786" cy="901062"/>
            <a:chOff x="0" y="0"/>
            <a:chExt cx="812800" cy="711200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TextBox 107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08" name="Group 108"/>
          <p:cNvGrpSpPr/>
          <p:nvPr/>
        </p:nvGrpSpPr>
        <p:grpSpPr>
          <a:xfrm rot="-10800000">
            <a:off x="15930659" y="-198986"/>
            <a:ext cx="2484066" cy="2173558"/>
            <a:chOff x="0" y="0"/>
            <a:chExt cx="812800" cy="711200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TextBox 110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11" name="Group 111"/>
          <p:cNvGrpSpPr/>
          <p:nvPr/>
        </p:nvGrpSpPr>
        <p:grpSpPr>
          <a:xfrm>
            <a:off x="15930659" y="672355"/>
            <a:ext cx="1590099" cy="1391336"/>
            <a:chOff x="0" y="0"/>
            <a:chExt cx="812800" cy="711200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TextBox 113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-227206" y="9075869"/>
            <a:ext cx="1590099" cy="1391336"/>
            <a:chOff x="0" y="0"/>
            <a:chExt cx="812800" cy="711200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6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17" name="Group 117"/>
          <p:cNvGrpSpPr/>
          <p:nvPr/>
        </p:nvGrpSpPr>
        <p:grpSpPr>
          <a:xfrm rot="-10800000">
            <a:off x="567844" y="8741225"/>
            <a:ext cx="1590099" cy="1391336"/>
            <a:chOff x="0" y="0"/>
            <a:chExt cx="812800" cy="711200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TextBox 119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20" name="Group 120"/>
          <p:cNvGrpSpPr/>
          <p:nvPr/>
        </p:nvGrpSpPr>
        <p:grpSpPr>
          <a:xfrm>
            <a:off x="1974133" y="8442367"/>
            <a:ext cx="1065554" cy="932359"/>
            <a:chOff x="0" y="0"/>
            <a:chExt cx="812800" cy="711200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TextBox 122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sp>
        <p:nvSpPr>
          <p:cNvPr id="123" name="Freeform 10">
            <a:extLst>
              <a:ext uri="{FF2B5EF4-FFF2-40B4-BE49-F238E27FC236}">
                <a16:creationId xmlns:a16="http://schemas.microsoft.com/office/drawing/2014/main" id="{645A629A-D9DD-592C-02B1-21B51E8B56E1}"/>
              </a:ext>
            </a:extLst>
          </p:cNvPr>
          <p:cNvSpPr/>
          <p:nvPr/>
        </p:nvSpPr>
        <p:spPr>
          <a:xfrm>
            <a:off x="562622" y="1116404"/>
            <a:ext cx="1308539" cy="1089656"/>
          </a:xfrm>
          <a:custGeom>
            <a:avLst/>
            <a:gdLst/>
            <a:ahLst/>
            <a:cxnLst/>
            <a:rect l="l" t="t" r="r" b="b"/>
            <a:pathLst>
              <a:path w="1308539" h="1089656">
                <a:moveTo>
                  <a:pt x="0" y="0"/>
                </a:moveTo>
                <a:lnTo>
                  <a:pt x="1308539" y="0"/>
                </a:lnTo>
                <a:lnTo>
                  <a:pt x="1308539" y="1089656"/>
                </a:lnTo>
                <a:lnTo>
                  <a:pt x="0" y="1089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DB4EA04-79C7-04AC-13A2-4B134C23A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586337"/>
              </p:ext>
            </p:extLst>
          </p:nvPr>
        </p:nvGraphicFramePr>
        <p:xfrm>
          <a:off x="803189" y="2363229"/>
          <a:ext cx="16179946" cy="6935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9973">
                  <a:extLst>
                    <a:ext uri="{9D8B030D-6E8A-4147-A177-3AD203B41FA5}">
                      <a16:colId xmlns:a16="http://schemas.microsoft.com/office/drawing/2014/main" val="3439175490"/>
                    </a:ext>
                  </a:extLst>
                </a:gridCol>
                <a:gridCol w="8089973">
                  <a:extLst>
                    <a:ext uri="{9D8B030D-6E8A-4147-A177-3AD203B41FA5}">
                      <a16:colId xmlns:a16="http://schemas.microsoft.com/office/drawing/2014/main" val="895119747"/>
                    </a:ext>
                  </a:extLst>
                </a:gridCol>
              </a:tblGrid>
              <a:tr h="1414309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</a:rPr>
                        <a:t>Factory</a:t>
                      </a:r>
                      <a:endParaRPr lang="en-US" sz="2800" err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MVC</a:t>
                      </a:r>
                      <a:endParaRPr lang="en-US" sz="2800" b="1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797594"/>
                  </a:ext>
                </a:extLst>
              </a:tr>
              <a:tr h="5520921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924931"/>
                  </a:ext>
                </a:extLst>
              </a:tr>
            </a:tbl>
          </a:graphicData>
        </a:graphic>
      </p:graphicFrame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B74E2FF-2AB8-05A4-E8D5-14CCC7CCA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851" y="2899204"/>
            <a:ext cx="6133135" cy="6172200"/>
          </a:xfrm>
          <a:prstGeom prst="rect">
            <a:avLst/>
          </a:pr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234E299-D993-E697-55CD-F86FF26F91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751" y="3323968"/>
            <a:ext cx="6087247" cy="37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98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8"/>
          <p:cNvGrpSpPr/>
          <p:nvPr/>
        </p:nvGrpSpPr>
        <p:grpSpPr>
          <a:xfrm rot="5400000">
            <a:off x="15311104" y="6154680"/>
            <a:ext cx="699506" cy="5507735"/>
            <a:chOff x="0" y="0"/>
            <a:chExt cx="660400" cy="5199825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60400" cy="5199825"/>
            </a:xfrm>
            <a:custGeom>
              <a:avLst/>
              <a:gdLst/>
              <a:ahLst/>
              <a:cxnLst/>
              <a:rect l="l" t="t" r="r" b="b"/>
              <a:pathLst>
                <a:path w="660400" h="5199825">
                  <a:moveTo>
                    <a:pt x="220252" y="5180755"/>
                  </a:moveTo>
                  <a:cubicBezTo>
                    <a:pt x="254109" y="5192270"/>
                    <a:pt x="292600" y="5199825"/>
                    <a:pt x="330378" y="5199825"/>
                  </a:cubicBezTo>
                  <a:cubicBezTo>
                    <a:pt x="368157" y="5199825"/>
                    <a:pt x="404509" y="5193348"/>
                    <a:pt x="438009" y="5181834"/>
                  </a:cubicBezTo>
                  <a:cubicBezTo>
                    <a:pt x="438723" y="5181474"/>
                    <a:pt x="439435" y="5181474"/>
                    <a:pt x="440148" y="5181115"/>
                  </a:cubicBezTo>
                  <a:cubicBezTo>
                    <a:pt x="565955" y="5135060"/>
                    <a:pt x="658618" y="5013446"/>
                    <a:pt x="660400" y="4773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770332"/>
                  </a:lnTo>
                  <a:cubicBezTo>
                    <a:pt x="1782" y="5014164"/>
                    <a:pt x="93019" y="5135780"/>
                    <a:pt x="220252" y="5180755"/>
                  </a:cubicBez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-76200"/>
              <a:ext cx="660400" cy="5149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1920554" y="1034524"/>
            <a:ext cx="8115300" cy="106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DB793D"/>
                </a:solidFill>
                <a:latin typeface="Open Sauce Semi-Bold"/>
              </a:rPr>
              <a:t>UML Diagram</a:t>
            </a:r>
          </a:p>
        </p:txBody>
      </p:sp>
      <p:grpSp>
        <p:nvGrpSpPr>
          <p:cNvPr id="102" name="Group 102"/>
          <p:cNvGrpSpPr/>
          <p:nvPr/>
        </p:nvGrpSpPr>
        <p:grpSpPr>
          <a:xfrm rot="-10800000">
            <a:off x="14977145" y="1553154"/>
            <a:ext cx="1029786" cy="901062"/>
            <a:chOff x="0" y="0"/>
            <a:chExt cx="812800" cy="711200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TextBox 104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05" name="Group 105"/>
          <p:cNvGrpSpPr/>
          <p:nvPr/>
        </p:nvGrpSpPr>
        <p:grpSpPr>
          <a:xfrm rot="-10800000">
            <a:off x="17005865" y="2201337"/>
            <a:ext cx="1029786" cy="901062"/>
            <a:chOff x="0" y="0"/>
            <a:chExt cx="812800" cy="711200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TextBox 107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08" name="Group 108"/>
          <p:cNvGrpSpPr/>
          <p:nvPr/>
        </p:nvGrpSpPr>
        <p:grpSpPr>
          <a:xfrm rot="-10800000">
            <a:off x="15930659" y="-198986"/>
            <a:ext cx="2484066" cy="2173558"/>
            <a:chOff x="0" y="0"/>
            <a:chExt cx="812800" cy="711200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TextBox 110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11" name="Group 111"/>
          <p:cNvGrpSpPr/>
          <p:nvPr/>
        </p:nvGrpSpPr>
        <p:grpSpPr>
          <a:xfrm>
            <a:off x="15930659" y="672355"/>
            <a:ext cx="1590099" cy="1391336"/>
            <a:chOff x="0" y="0"/>
            <a:chExt cx="812800" cy="711200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TextBox 113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-227206" y="9075869"/>
            <a:ext cx="1590099" cy="1391336"/>
            <a:chOff x="0" y="0"/>
            <a:chExt cx="812800" cy="711200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6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17" name="Group 117"/>
          <p:cNvGrpSpPr/>
          <p:nvPr/>
        </p:nvGrpSpPr>
        <p:grpSpPr>
          <a:xfrm rot="-10800000">
            <a:off x="567844" y="8741225"/>
            <a:ext cx="1590099" cy="1391336"/>
            <a:chOff x="0" y="0"/>
            <a:chExt cx="812800" cy="711200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TextBox 119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20" name="Group 120"/>
          <p:cNvGrpSpPr/>
          <p:nvPr/>
        </p:nvGrpSpPr>
        <p:grpSpPr>
          <a:xfrm>
            <a:off x="1974133" y="8442367"/>
            <a:ext cx="1065554" cy="932359"/>
            <a:chOff x="0" y="0"/>
            <a:chExt cx="812800" cy="711200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TextBox 122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sp>
        <p:nvSpPr>
          <p:cNvPr id="123" name="Freeform 10">
            <a:extLst>
              <a:ext uri="{FF2B5EF4-FFF2-40B4-BE49-F238E27FC236}">
                <a16:creationId xmlns:a16="http://schemas.microsoft.com/office/drawing/2014/main" id="{645A629A-D9DD-592C-02B1-21B51E8B56E1}"/>
              </a:ext>
            </a:extLst>
          </p:cNvPr>
          <p:cNvSpPr/>
          <p:nvPr/>
        </p:nvSpPr>
        <p:spPr>
          <a:xfrm>
            <a:off x="562622" y="1116404"/>
            <a:ext cx="1308539" cy="1089656"/>
          </a:xfrm>
          <a:custGeom>
            <a:avLst/>
            <a:gdLst/>
            <a:ahLst/>
            <a:cxnLst/>
            <a:rect l="l" t="t" r="r" b="b"/>
            <a:pathLst>
              <a:path w="1308539" h="1089656">
                <a:moveTo>
                  <a:pt x="0" y="0"/>
                </a:moveTo>
                <a:lnTo>
                  <a:pt x="1308539" y="0"/>
                </a:lnTo>
                <a:lnTo>
                  <a:pt x="1308539" y="1089656"/>
                </a:lnTo>
                <a:lnTo>
                  <a:pt x="0" y="1089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" name="Picture 1" descr="A diagram of a company&#10;&#10;Description automatically generated">
            <a:extLst>
              <a:ext uri="{FF2B5EF4-FFF2-40B4-BE49-F238E27FC236}">
                <a16:creationId xmlns:a16="http://schemas.microsoft.com/office/drawing/2014/main" id="{29357066-C946-62D3-B621-845ABFC31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421" y="2362378"/>
            <a:ext cx="14210269" cy="6236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71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8"/>
          <p:cNvGrpSpPr/>
          <p:nvPr/>
        </p:nvGrpSpPr>
        <p:grpSpPr>
          <a:xfrm rot="5400000">
            <a:off x="15351460" y="6114324"/>
            <a:ext cx="699506" cy="5588447"/>
            <a:chOff x="0" y="-76200"/>
            <a:chExt cx="660400" cy="5276025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60400" cy="5199825"/>
            </a:xfrm>
            <a:custGeom>
              <a:avLst/>
              <a:gdLst/>
              <a:ahLst/>
              <a:cxnLst/>
              <a:rect l="l" t="t" r="r" b="b"/>
              <a:pathLst>
                <a:path w="660400" h="5199825">
                  <a:moveTo>
                    <a:pt x="220252" y="5180755"/>
                  </a:moveTo>
                  <a:cubicBezTo>
                    <a:pt x="254109" y="5192270"/>
                    <a:pt x="292600" y="5199825"/>
                    <a:pt x="330378" y="5199825"/>
                  </a:cubicBezTo>
                  <a:cubicBezTo>
                    <a:pt x="368157" y="5199825"/>
                    <a:pt x="404509" y="5193348"/>
                    <a:pt x="438009" y="5181834"/>
                  </a:cubicBezTo>
                  <a:cubicBezTo>
                    <a:pt x="438723" y="5181474"/>
                    <a:pt x="439435" y="5181474"/>
                    <a:pt x="440148" y="5181115"/>
                  </a:cubicBezTo>
                  <a:cubicBezTo>
                    <a:pt x="565955" y="5135060"/>
                    <a:pt x="658618" y="5013446"/>
                    <a:pt x="660400" y="4773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770332"/>
                  </a:lnTo>
                  <a:cubicBezTo>
                    <a:pt x="1782" y="5014164"/>
                    <a:pt x="93019" y="5135780"/>
                    <a:pt x="220252" y="5180755"/>
                  </a:cubicBez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-76200"/>
              <a:ext cx="660400" cy="5149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1920554" y="1034524"/>
            <a:ext cx="9177300" cy="10892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DB793D"/>
                </a:solidFill>
                <a:latin typeface="Open Sauce Semi-Bold"/>
              </a:rPr>
              <a:t>Future enhancements</a:t>
            </a:r>
            <a:endParaRPr lang="en-US"/>
          </a:p>
        </p:txBody>
      </p:sp>
      <p:grpSp>
        <p:nvGrpSpPr>
          <p:cNvPr id="102" name="Group 102"/>
          <p:cNvGrpSpPr/>
          <p:nvPr/>
        </p:nvGrpSpPr>
        <p:grpSpPr>
          <a:xfrm rot="-10800000">
            <a:off x="14977145" y="1553154"/>
            <a:ext cx="1029786" cy="901062"/>
            <a:chOff x="0" y="0"/>
            <a:chExt cx="812800" cy="711200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TextBox 104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05" name="Group 105"/>
          <p:cNvGrpSpPr/>
          <p:nvPr/>
        </p:nvGrpSpPr>
        <p:grpSpPr>
          <a:xfrm rot="-10800000">
            <a:off x="17005865" y="2201337"/>
            <a:ext cx="1029786" cy="901062"/>
            <a:chOff x="0" y="0"/>
            <a:chExt cx="812800" cy="711200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TextBox 107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08" name="Group 108"/>
          <p:cNvGrpSpPr/>
          <p:nvPr/>
        </p:nvGrpSpPr>
        <p:grpSpPr>
          <a:xfrm rot="-10800000">
            <a:off x="15930659" y="-198986"/>
            <a:ext cx="2484066" cy="2173558"/>
            <a:chOff x="0" y="0"/>
            <a:chExt cx="812800" cy="711200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TextBox 110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11" name="Group 111"/>
          <p:cNvGrpSpPr/>
          <p:nvPr/>
        </p:nvGrpSpPr>
        <p:grpSpPr>
          <a:xfrm>
            <a:off x="15930659" y="672355"/>
            <a:ext cx="1590099" cy="1391336"/>
            <a:chOff x="0" y="0"/>
            <a:chExt cx="812800" cy="711200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TextBox 113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-227206" y="9075869"/>
            <a:ext cx="1590099" cy="1391336"/>
            <a:chOff x="0" y="0"/>
            <a:chExt cx="812800" cy="711200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6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17" name="Group 117"/>
          <p:cNvGrpSpPr/>
          <p:nvPr/>
        </p:nvGrpSpPr>
        <p:grpSpPr>
          <a:xfrm rot="-10800000">
            <a:off x="567844" y="8741225"/>
            <a:ext cx="1590099" cy="1391336"/>
            <a:chOff x="0" y="0"/>
            <a:chExt cx="812800" cy="711200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TextBox 119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20" name="Group 120"/>
          <p:cNvGrpSpPr/>
          <p:nvPr/>
        </p:nvGrpSpPr>
        <p:grpSpPr>
          <a:xfrm>
            <a:off x="1974133" y="8442367"/>
            <a:ext cx="1065554" cy="932359"/>
            <a:chOff x="0" y="0"/>
            <a:chExt cx="812800" cy="711200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TextBox 122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sp>
        <p:nvSpPr>
          <p:cNvPr id="123" name="Freeform 10">
            <a:extLst>
              <a:ext uri="{FF2B5EF4-FFF2-40B4-BE49-F238E27FC236}">
                <a16:creationId xmlns:a16="http://schemas.microsoft.com/office/drawing/2014/main" id="{645A629A-D9DD-592C-02B1-21B51E8B56E1}"/>
              </a:ext>
            </a:extLst>
          </p:cNvPr>
          <p:cNvSpPr/>
          <p:nvPr/>
        </p:nvSpPr>
        <p:spPr>
          <a:xfrm>
            <a:off x="562622" y="1116404"/>
            <a:ext cx="1308539" cy="1089656"/>
          </a:xfrm>
          <a:custGeom>
            <a:avLst/>
            <a:gdLst/>
            <a:ahLst/>
            <a:cxnLst/>
            <a:rect l="l" t="t" r="r" b="b"/>
            <a:pathLst>
              <a:path w="1308539" h="1089656">
                <a:moveTo>
                  <a:pt x="0" y="0"/>
                </a:moveTo>
                <a:lnTo>
                  <a:pt x="1308539" y="0"/>
                </a:lnTo>
                <a:lnTo>
                  <a:pt x="1308539" y="1089656"/>
                </a:lnTo>
                <a:lnTo>
                  <a:pt x="0" y="1089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2AC7C-9A79-A109-9BB0-3FC7EFA0AAAE}"/>
              </a:ext>
            </a:extLst>
          </p:cNvPr>
          <p:cNvSpPr txBox="1"/>
          <p:nvPr/>
        </p:nvSpPr>
        <p:spPr>
          <a:xfrm>
            <a:off x="1173891" y="2641257"/>
            <a:ext cx="13252621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>
                <a:cs typeface="Calibri"/>
              </a:rPr>
              <a:t>Add Doctor details for each student</a:t>
            </a:r>
          </a:p>
          <a:p>
            <a:pPr marL="285750" indent="-285750">
              <a:buFont typeface="Arial"/>
              <a:buChar char="•"/>
            </a:pPr>
            <a:r>
              <a:rPr lang="en-US" sz="3200">
                <a:cs typeface="Calibri"/>
              </a:rPr>
              <a:t>Add Dietary restrictions and Food type for each student</a:t>
            </a:r>
          </a:p>
          <a:p>
            <a:pPr marL="285750" indent="-285750">
              <a:buFont typeface="Arial"/>
              <a:buChar char="•"/>
            </a:pPr>
            <a:r>
              <a:rPr lang="en-US" sz="3200">
                <a:cs typeface="Calibri"/>
              </a:rPr>
              <a:t>Add Progress report for each student</a:t>
            </a:r>
          </a:p>
          <a:p>
            <a:pPr marL="285750" indent="-285750">
              <a:buFont typeface="Arial"/>
              <a:buChar char="•"/>
            </a:pPr>
            <a:r>
              <a:rPr lang="en-US" sz="3200">
                <a:cs typeface="Calibri"/>
              </a:rPr>
              <a:t>Add class schedule for all the classes</a:t>
            </a:r>
          </a:p>
          <a:p>
            <a:pPr marL="285750" indent="-285750">
              <a:buFont typeface="Arial"/>
              <a:buChar char="•"/>
            </a:pPr>
            <a:r>
              <a:rPr lang="en-US" sz="3200">
                <a:cs typeface="Calibri"/>
              </a:rPr>
              <a:t>Add alerts/ notification system</a:t>
            </a:r>
          </a:p>
        </p:txBody>
      </p:sp>
    </p:spTree>
    <p:extLst>
      <p:ext uri="{BB962C8B-B14F-4D97-AF65-F5344CB8AC3E}">
        <p14:creationId xmlns:p14="http://schemas.microsoft.com/office/powerpoint/2010/main" val="2374433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8"/>
          <p:cNvGrpSpPr/>
          <p:nvPr/>
        </p:nvGrpSpPr>
        <p:grpSpPr>
          <a:xfrm rot="5400000">
            <a:off x="15351460" y="6114324"/>
            <a:ext cx="699506" cy="5588447"/>
            <a:chOff x="0" y="-76200"/>
            <a:chExt cx="660400" cy="5276025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60400" cy="5199825"/>
            </a:xfrm>
            <a:custGeom>
              <a:avLst/>
              <a:gdLst/>
              <a:ahLst/>
              <a:cxnLst/>
              <a:rect l="l" t="t" r="r" b="b"/>
              <a:pathLst>
                <a:path w="660400" h="5199825">
                  <a:moveTo>
                    <a:pt x="220252" y="5180755"/>
                  </a:moveTo>
                  <a:cubicBezTo>
                    <a:pt x="254109" y="5192270"/>
                    <a:pt x="292600" y="5199825"/>
                    <a:pt x="330378" y="5199825"/>
                  </a:cubicBezTo>
                  <a:cubicBezTo>
                    <a:pt x="368157" y="5199825"/>
                    <a:pt x="404509" y="5193348"/>
                    <a:pt x="438009" y="5181834"/>
                  </a:cubicBezTo>
                  <a:cubicBezTo>
                    <a:pt x="438723" y="5181474"/>
                    <a:pt x="439435" y="5181474"/>
                    <a:pt x="440148" y="5181115"/>
                  </a:cubicBezTo>
                  <a:cubicBezTo>
                    <a:pt x="565955" y="5135060"/>
                    <a:pt x="658618" y="5013446"/>
                    <a:pt x="660400" y="4773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770332"/>
                  </a:lnTo>
                  <a:cubicBezTo>
                    <a:pt x="1782" y="5014164"/>
                    <a:pt x="93019" y="5135780"/>
                    <a:pt x="220252" y="5180755"/>
                  </a:cubicBez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-76200"/>
              <a:ext cx="660400" cy="5149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1920554" y="1034524"/>
            <a:ext cx="8115300" cy="106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DB793D"/>
                </a:solidFill>
                <a:latin typeface="Open Sauce Semi-Bold"/>
              </a:rPr>
              <a:t>Lessons learned</a:t>
            </a:r>
          </a:p>
        </p:txBody>
      </p:sp>
      <p:grpSp>
        <p:nvGrpSpPr>
          <p:cNvPr id="102" name="Group 102"/>
          <p:cNvGrpSpPr/>
          <p:nvPr/>
        </p:nvGrpSpPr>
        <p:grpSpPr>
          <a:xfrm rot="-10800000">
            <a:off x="14977145" y="1553154"/>
            <a:ext cx="1029786" cy="901062"/>
            <a:chOff x="0" y="0"/>
            <a:chExt cx="812800" cy="711200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TextBox 104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05" name="Group 105"/>
          <p:cNvGrpSpPr/>
          <p:nvPr/>
        </p:nvGrpSpPr>
        <p:grpSpPr>
          <a:xfrm rot="-10800000">
            <a:off x="17005865" y="2201337"/>
            <a:ext cx="1029786" cy="901062"/>
            <a:chOff x="0" y="0"/>
            <a:chExt cx="812800" cy="711200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TextBox 107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08" name="Group 108"/>
          <p:cNvGrpSpPr/>
          <p:nvPr/>
        </p:nvGrpSpPr>
        <p:grpSpPr>
          <a:xfrm rot="-10800000">
            <a:off x="15930659" y="-198986"/>
            <a:ext cx="2484066" cy="2173558"/>
            <a:chOff x="0" y="0"/>
            <a:chExt cx="812800" cy="711200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TextBox 110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11" name="Group 111"/>
          <p:cNvGrpSpPr/>
          <p:nvPr/>
        </p:nvGrpSpPr>
        <p:grpSpPr>
          <a:xfrm>
            <a:off x="15930659" y="672355"/>
            <a:ext cx="1590099" cy="1391336"/>
            <a:chOff x="0" y="0"/>
            <a:chExt cx="812800" cy="711200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TextBox 113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-227206" y="9075869"/>
            <a:ext cx="1590099" cy="1391336"/>
            <a:chOff x="0" y="0"/>
            <a:chExt cx="812800" cy="711200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6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17" name="Group 117"/>
          <p:cNvGrpSpPr/>
          <p:nvPr/>
        </p:nvGrpSpPr>
        <p:grpSpPr>
          <a:xfrm rot="-10800000">
            <a:off x="567844" y="8741225"/>
            <a:ext cx="1590099" cy="1391336"/>
            <a:chOff x="0" y="0"/>
            <a:chExt cx="812800" cy="711200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TextBox 119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20" name="Group 120"/>
          <p:cNvGrpSpPr/>
          <p:nvPr/>
        </p:nvGrpSpPr>
        <p:grpSpPr>
          <a:xfrm>
            <a:off x="1974133" y="8442367"/>
            <a:ext cx="1065554" cy="932359"/>
            <a:chOff x="0" y="0"/>
            <a:chExt cx="812800" cy="711200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TextBox 122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sp>
        <p:nvSpPr>
          <p:cNvPr id="123" name="Freeform 10">
            <a:extLst>
              <a:ext uri="{FF2B5EF4-FFF2-40B4-BE49-F238E27FC236}">
                <a16:creationId xmlns:a16="http://schemas.microsoft.com/office/drawing/2014/main" id="{645A629A-D9DD-592C-02B1-21B51E8B56E1}"/>
              </a:ext>
            </a:extLst>
          </p:cNvPr>
          <p:cNvSpPr/>
          <p:nvPr/>
        </p:nvSpPr>
        <p:spPr>
          <a:xfrm>
            <a:off x="562622" y="1116404"/>
            <a:ext cx="1308539" cy="1089656"/>
          </a:xfrm>
          <a:custGeom>
            <a:avLst/>
            <a:gdLst/>
            <a:ahLst/>
            <a:cxnLst/>
            <a:rect l="l" t="t" r="r" b="b"/>
            <a:pathLst>
              <a:path w="1308539" h="1089656">
                <a:moveTo>
                  <a:pt x="0" y="0"/>
                </a:moveTo>
                <a:lnTo>
                  <a:pt x="1308539" y="0"/>
                </a:lnTo>
                <a:lnTo>
                  <a:pt x="1308539" y="1089656"/>
                </a:lnTo>
                <a:lnTo>
                  <a:pt x="0" y="1089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4EC4F9-927C-5E3A-FBD1-4FB6DBC72ABF}"/>
              </a:ext>
            </a:extLst>
          </p:cNvPr>
          <p:cNvSpPr txBox="1"/>
          <p:nvPr/>
        </p:nvSpPr>
        <p:spPr>
          <a:xfrm>
            <a:off x="818634" y="2656703"/>
            <a:ext cx="14550081" cy="2923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>
                <a:cs typeface="Calibri"/>
              </a:rPr>
              <a:t>Implementation and benefits of OOPS concepts in a project</a:t>
            </a:r>
          </a:p>
          <a:p>
            <a:pPr marL="285750" indent="-285750">
              <a:buFont typeface="Arial"/>
              <a:buChar char="•"/>
            </a:pPr>
            <a:r>
              <a:rPr lang="en-US" sz="3200">
                <a:cs typeface="Calibri"/>
              </a:rPr>
              <a:t>Leveraging various design patterns for different use cases in a project</a:t>
            </a:r>
          </a:p>
          <a:p>
            <a:pPr marL="285750" indent="-285750">
              <a:buFont typeface="Arial"/>
              <a:buChar char="•"/>
            </a:pPr>
            <a:r>
              <a:rPr lang="en-US" sz="3200">
                <a:cs typeface="Calibri"/>
              </a:rPr>
              <a:t>Swing GUI to build basic Interfaces </a:t>
            </a:r>
          </a:p>
          <a:p>
            <a:pPr marL="285750" indent="-285750">
              <a:buFont typeface="Arial"/>
              <a:buChar char="•"/>
            </a:pPr>
            <a:r>
              <a:rPr lang="en-US" sz="3200">
                <a:cs typeface="Calibri"/>
              </a:rPr>
              <a:t>File I/O operations to persist and utilize data</a:t>
            </a:r>
          </a:p>
          <a:p>
            <a:pPr marL="285750" indent="-285750">
              <a:buFont typeface="Arial"/>
              <a:buChar char="•"/>
            </a:pPr>
            <a:r>
              <a:rPr lang="en-US" sz="3200">
                <a:cs typeface="Calibri"/>
              </a:rPr>
              <a:t>Separation of data, business logic and UI using Model view controller design pattern</a:t>
            </a:r>
          </a:p>
          <a:p>
            <a:pPr marL="285750" indent="-285750">
              <a:buFont typeface="Arial"/>
              <a:buChar char="•"/>
            </a:pPr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0651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21162" y="4030109"/>
            <a:ext cx="9076373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99"/>
              </a:lnSpc>
            </a:pPr>
            <a:r>
              <a:rPr lang="en-US" sz="9999">
                <a:solidFill>
                  <a:srgbClr val="DB793D"/>
                </a:solidFill>
                <a:latin typeface="Open Sauce Semi-Bold"/>
              </a:rPr>
              <a:t>Thank You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032439" y="1681290"/>
            <a:ext cx="4484015" cy="3883157"/>
            <a:chOff x="0" y="0"/>
            <a:chExt cx="6350000" cy="5499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l="-12534" t="-9778" r="-3006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3804796" y="6146655"/>
            <a:ext cx="1260100" cy="1102588"/>
            <a:chOff x="0" y="0"/>
            <a:chExt cx="812800" cy="7112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181914" y="4220609"/>
            <a:ext cx="1882982" cy="1647610"/>
            <a:chOff x="0" y="0"/>
            <a:chExt cx="812800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131571" y="5040126"/>
            <a:ext cx="1671218" cy="1462315"/>
            <a:chOff x="0" y="0"/>
            <a:chExt cx="812800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10800000">
            <a:off x="2890465" y="3921965"/>
            <a:ext cx="1038981" cy="909108"/>
            <a:chOff x="0" y="0"/>
            <a:chExt cx="812800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93681"/>
            <a:ext cx="1603815" cy="1898699"/>
            <a:chOff x="0" y="-12700"/>
            <a:chExt cx="812800" cy="9622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949545"/>
            </a:xfrm>
            <a:custGeom>
              <a:avLst/>
              <a:gdLst/>
              <a:ahLst/>
              <a:cxnLst/>
              <a:rect l="l" t="t" r="r" b="b"/>
              <a:pathLst>
                <a:path w="812800" h="949545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789525"/>
                  </a:lnTo>
                  <a:lnTo>
                    <a:pt x="160020" y="949545"/>
                  </a:lnTo>
                  <a:lnTo>
                    <a:pt x="652780" y="949545"/>
                  </a:lnTo>
                  <a:lnTo>
                    <a:pt x="812800" y="789525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63500" y="-12700"/>
              <a:ext cx="685800" cy="898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00573" y="1227580"/>
            <a:ext cx="1260069" cy="1200729"/>
          </a:xfrm>
          <a:custGeom>
            <a:avLst/>
            <a:gdLst/>
            <a:ahLst/>
            <a:cxnLst/>
            <a:rect l="l" t="t" r="r" b="b"/>
            <a:pathLst>
              <a:path w="1260069" h="1455962">
                <a:moveTo>
                  <a:pt x="0" y="0"/>
                </a:moveTo>
                <a:lnTo>
                  <a:pt x="1260069" y="0"/>
                </a:lnTo>
                <a:lnTo>
                  <a:pt x="1260069" y="1455961"/>
                </a:lnTo>
                <a:lnTo>
                  <a:pt x="0" y="1455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5547210" y="5526031"/>
            <a:ext cx="913658" cy="649640"/>
            <a:chOff x="0" y="0"/>
            <a:chExt cx="812800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0800000">
            <a:off x="5001793" y="5054449"/>
            <a:ext cx="1148168" cy="800788"/>
            <a:chOff x="75301" y="55841"/>
            <a:chExt cx="458302" cy="366327"/>
          </a:xfrm>
        </p:grpSpPr>
        <p:sp>
          <p:nvSpPr>
            <p:cNvPr id="15" name="Freeform 15"/>
            <p:cNvSpPr/>
            <p:nvPr/>
          </p:nvSpPr>
          <p:spPr>
            <a:xfrm>
              <a:off x="75301" y="55841"/>
              <a:ext cx="458302" cy="366327"/>
            </a:xfrm>
            <a:custGeom>
              <a:avLst/>
              <a:gdLst/>
              <a:ahLst/>
              <a:cxnLst/>
              <a:rect l="l" t="t" r="r" b="b"/>
              <a:pathLst>
                <a:path w="533603" h="417091">
                  <a:moveTo>
                    <a:pt x="266802" y="0"/>
                  </a:moveTo>
                  <a:lnTo>
                    <a:pt x="533603" y="417091"/>
                  </a:lnTo>
                  <a:lnTo>
                    <a:pt x="0" y="417091"/>
                  </a:lnTo>
                  <a:lnTo>
                    <a:pt x="266802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83375" y="117449"/>
              <a:ext cx="366852" cy="269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95156" y="8089182"/>
            <a:ext cx="5259976" cy="1047052"/>
            <a:chOff x="0" y="-76200"/>
            <a:chExt cx="1391189" cy="38847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91189" cy="312278"/>
            </a:xfrm>
            <a:custGeom>
              <a:avLst/>
              <a:gdLst/>
              <a:ahLst/>
              <a:cxnLst/>
              <a:rect l="l" t="t" r="r" b="b"/>
              <a:pathLst>
                <a:path w="1391189" h="312278">
                  <a:moveTo>
                    <a:pt x="0" y="0"/>
                  </a:moveTo>
                  <a:lnTo>
                    <a:pt x="1391189" y="0"/>
                  </a:lnTo>
                  <a:lnTo>
                    <a:pt x="1391189" y="312278"/>
                  </a:lnTo>
                  <a:lnTo>
                    <a:pt x="0" y="312278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1391189" cy="388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915441" y="4763205"/>
            <a:ext cx="1025723" cy="897508"/>
            <a:chOff x="0" y="0"/>
            <a:chExt cx="812800" cy="7112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10800000">
            <a:off x="11372816" y="5786424"/>
            <a:ext cx="736511" cy="526353"/>
            <a:chOff x="0" y="0"/>
            <a:chExt cx="583623" cy="41709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83623" cy="417091"/>
            </a:xfrm>
            <a:custGeom>
              <a:avLst/>
              <a:gdLst/>
              <a:ahLst/>
              <a:cxnLst/>
              <a:rect l="l" t="t" r="r" b="b"/>
              <a:pathLst>
                <a:path w="583623" h="417091">
                  <a:moveTo>
                    <a:pt x="291812" y="0"/>
                  </a:moveTo>
                  <a:lnTo>
                    <a:pt x="583623" y="417091"/>
                  </a:lnTo>
                  <a:lnTo>
                    <a:pt x="0" y="417091"/>
                  </a:lnTo>
                  <a:lnTo>
                    <a:pt x="291812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91191" y="117449"/>
              <a:ext cx="401241" cy="269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391215" y="7916461"/>
            <a:ext cx="4272520" cy="1475004"/>
            <a:chOff x="0" y="-76200"/>
            <a:chExt cx="1125273" cy="38847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25273" cy="312278"/>
            </a:xfrm>
            <a:custGeom>
              <a:avLst/>
              <a:gdLst/>
              <a:ahLst/>
              <a:cxnLst/>
              <a:rect l="l" t="t" r="r" b="b"/>
              <a:pathLst>
                <a:path w="1125273" h="312278">
                  <a:moveTo>
                    <a:pt x="0" y="0"/>
                  </a:moveTo>
                  <a:lnTo>
                    <a:pt x="1125273" y="0"/>
                  </a:lnTo>
                  <a:lnTo>
                    <a:pt x="1125273" y="312278"/>
                  </a:lnTo>
                  <a:lnTo>
                    <a:pt x="0" y="312278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76200"/>
              <a:ext cx="1125273" cy="388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6009928" y="5662070"/>
            <a:ext cx="1025723" cy="897508"/>
            <a:chOff x="0" y="0"/>
            <a:chExt cx="812800" cy="7112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 rot="-10800000">
            <a:off x="16522789" y="6796259"/>
            <a:ext cx="736511" cy="526353"/>
            <a:chOff x="0" y="0"/>
            <a:chExt cx="583623" cy="41709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83623" cy="417091"/>
            </a:xfrm>
            <a:custGeom>
              <a:avLst/>
              <a:gdLst/>
              <a:ahLst/>
              <a:cxnLst/>
              <a:rect l="l" t="t" r="r" b="b"/>
              <a:pathLst>
                <a:path w="583623" h="417091">
                  <a:moveTo>
                    <a:pt x="291812" y="0"/>
                  </a:moveTo>
                  <a:lnTo>
                    <a:pt x="583623" y="417091"/>
                  </a:lnTo>
                  <a:lnTo>
                    <a:pt x="0" y="417091"/>
                  </a:lnTo>
                  <a:lnTo>
                    <a:pt x="291812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91191" y="117449"/>
              <a:ext cx="401241" cy="269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2763131" y="7783296"/>
            <a:ext cx="4272520" cy="1475004"/>
            <a:chOff x="0" y="-76200"/>
            <a:chExt cx="1125273" cy="38847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25273" cy="312278"/>
            </a:xfrm>
            <a:custGeom>
              <a:avLst/>
              <a:gdLst/>
              <a:ahLst/>
              <a:cxnLst/>
              <a:rect l="l" t="t" r="r" b="b"/>
              <a:pathLst>
                <a:path w="1125273" h="312278">
                  <a:moveTo>
                    <a:pt x="0" y="0"/>
                  </a:moveTo>
                  <a:lnTo>
                    <a:pt x="1125273" y="0"/>
                  </a:lnTo>
                  <a:lnTo>
                    <a:pt x="1125273" y="312278"/>
                  </a:lnTo>
                  <a:lnTo>
                    <a:pt x="0" y="312278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76200"/>
              <a:ext cx="1125273" cy="388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4611695" y="-3329"/>
            <a:ext cx="1025723" cy="897508"/>
            <a:chOff x="0" y="0"/>
            <a:chExt cx="812800" cy="7112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 rot="10800000">
            <a:off x="15124556" y="1019889"/>
            <a:ext cx="736511" cy="526353"/>
            <a:chOff x="0" y="0"/>
            <a:chExt cx="583623" cy="417091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83623" cy="417091"/>
            </a:xfrm>
            <a:custGeom>
              <a:avLst/>
              <a:gdLst/>
              <a:ahLst/>
              <a:cxnLst/>
              <a:rect l="l" t="t" r="r" b="b"/>
              <a:pathLst>
                <a:path w="583623" h="417091">
                  <a:moveTo>
                    <a:pt x="291812" y="0"/>
                  </a:moveTo>
                  <a:lnTo>
                    <a:pt x="583623" y="417091"/>
                  </a:lnTo>
                  <a:lnTo>
                    <a:pt x="0" y="417091"/>
                  </a:lnTo>
                  <a:lnTo>
                    <a:pt x="291812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91190" y="117449"/>
              <a:ext cx="401241" cy="269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1131860" y="2867665"/>
            <a:ext cx="4272520" cy="1047054"/>
            <a:chOff x="0" y="-76200"/>
            <a:chExt cx="1125273" cy="388478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125273" cy="312278"/>
            </a:xfrm>
            <a:custGeom>
              <a:avLst/>
              <a:gdLst/>
              <a:ahLst/>
              <a:cxnLst/>
              <a:rect l="l" t="t" r="r" b="b"/>
              <a:pathLst>
                <a:path w="1125273" h="312278">
                  <a:moveTo>
                    <a:pt x="0" y="0"/>
                  </a:moveTo>
                  <a:lnTo>
                    <a:pt x="1125273" y="0"/>
                  </a:lnTo>
                  <a:lnTo>
                    <a:pt x="1125273" y="312278"/>
                  </a:lnTo>
                  <a:lnTo>
                    <a:pt x="0" y="312278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76200"/>
              <a:ext cx="1125273" cy="388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sp>
        <p:nvSpPr>
          <p:cNvPr id="56" name="AutoShape 56"/>
          <p:cNvSpPr/>
          <p:nvPr/>
        </p:nvSpPr>
        <p:spPr>
          <a:xfrm>
            <a:off x="2548547" y="2355448"/>
            <a:ext cx="7971207" cy="0"/>
          </a:xfrm>
          <a:prstGeom prst="line">
            <a:avLst/>
          </a:prstGeom>
          <a:ln w="47625" cap="flat">
            <a:solidFill>
              <a:srgbClr val="0CB0B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7" name="TextBox 57"/>
          <p:cNvSpPr txBox="1"/>
          <p:nvPr/>
        </p:nvSpPr>
        <p:spPr>
          <a:xfrm>
            <a:off x="2784969" y="1168003"/>
            <a:ext cx="7719665" cy="981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3600">
                <a:solidFill>
                  <a:srgbClr val="DB793D"/>
                </a:solidFill>
                <a:latin typeface="Open Sauce Semi-Bold"/>
              </a:rPr>
              <a:t>Meet the Group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752777" y="8443010"/>
            <a:ext cx="3700853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50">
                <a:solidFill>
                  <a:srgbClr val="000000"/>
                </a:solidFill>
                <a:latin typeface="Open Sauce Semi-Bold"/>
              </a:rPr>
              <a:t>Mridula Prabhakar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7677049" y="8209971"/>
            <a:ext cx="3700853" cy="930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50">
                <a:solidFill>
                  <a:srgbClr val="000000"/>
                </a:solidFill>
                <a:latin typeface="Open Sauce Semi-Bold"/>
              </a:rPr>
              <a:t>Madhu Sai Kalyan </a:t>
            </a:r>
            <a:r>
              <a:rPr lang="en-US" sz="2650" err="1">
                <a:solidFill>
                  <a:srgbClr val="000000"/>
                </a:solidFill>
                <a:latin typeface="Open Sauce Semi-Bold"/>
              </a:rPr>
              <a:t>Kaluri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3048964" y="8209971"/>
            <a:ext cx="3700853" cy="930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50">
                <a:solidFill>
                  <a:srgbClr val="000000"/>
                </a:solidFill>
                <a:latin typeface="Open Sauce Semi-Bold"/>
              </a:rPr>
              <a:t>Tanmay Uday Gokhale</a:t>
            </a:r>
            <a:endParaRPr lang="en-US" sz="2699">
              <a:solidFill>
                <a:srgbClr val="000000"/>
              </a:solidFill>
              <a:latin typeface="Open Sauce Semi-Bold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11373304" y="3188203"/>
            <a:ext cx="3700853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50">
                <a:solidFill>
                  <a:srgbClr val="000000"/>
                </a:solidFill>
                <a:latin typeface="Open Sauce Semi-Bold"/>
              </a:rPr>
              <a:t>Ankush Maheshwari</a:t>
            </a:r>
          </a:p>
        </p:txBody>
      </p:sp>
      <p:pic>
        <p:nvPicPr>
          <p:cNvPr id="69" name="Picture 68" descr="A person in a pink jacket&#10;&#10;Description automatically generated">
            <a:extLst>
              <a:ext uri="{FF2B5EF4-FFF2-40B4-BE49-F238E27FC236}">
                <a16:creationId xmlns:a16="http://schemas.microsoft.com/office/drawing/2014/main" id="{1D7EC407-AF6E-718D-BAE4-C337E3285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195" y="5396746"/>
            <a:ext cx="3657048" cy="2800444"/>
          </a:xfrm>
          <a:prstGeom prst="roundRect">
            <a:avLst/>
          </a:prstGeom>
        </p:spPr>
      </p:pic>
      <p:pic>
        <p:nvPicPr>
          <p:cNvPr id="70" name="Picture 69" descr="A person in a suit&#10;&#10;Description automatically generated">
            <a:extLst>
              <a:ext uri="{FF2B5EF4-FFF2-40B4-BE49-F238E27FC236}">
                <a16:creationId xmlns:a16="http://schemas.microsoft.com/office/drawing/2014/main" id="{462D5165-FC28-CD82-0CBC-485FBB314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309" y="5275556"/>
            <a:ext cx="3187083" cy="2854171"/>
          </a:xfrm>
          <a:prstGeom prst="roundRect">
            <a:avLst/>
          </a:prstGeom>
        </p:spPr>
      </p:pic>
      <p:pic>
        <p:nvPicPr>
          <p:cNvPr id="8" name="Picture 7" descr="A person standing in front of a sign&#10;&#10;Description automatically generated">
            <a:extLst>
              <a:ext uri="{FF2B5EF4-FFF2-40B4-BE49-F238E27FC236}">
                <a16:creationId xmlns:a16="http://schemas.microsoft.com/office/drawing/2014/main" id="{0215B733-B62B-92CF-82F0-82AC4CE6BC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209" t="34414" r="14797" b="20370"/>
          <a:stretch/>
        </p:blipFill>
        <p:spPr>
          <a:xfrm>
            <a:off x="11749273" y="281866"/>
            <a:ext cx="2998545" cy="2702015"/>
          </a:xfrm>
          <a:prstGeom prst="round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993681"/>
            <a:ext cx="1603815" cy="1898699"/>
            <a:chOff x="0" y="-12700"/>
            <a:chExt cx="812800" cy="9622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949545"/>
            </a:xfrm>
            <a:custGeom>
              <a:avLst/>
              <a:gdLst/>
              <a:ahLst/>
              <a:cxnLst/>
              <a:rect l="l" t="t" r="r" b="b"/>
              <a:pathLst>
                <a:path w="812800" h="949545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789525"/>
                  </a:lnTo>
                  <a:lnTo>
                    <a:pt x="160020" y="949545"/>
                  </a:lnTo>
                  <a:lnTo>
                    <a:pt x="652780" y="949545"/>
                  </a:lnTo>
                  <a:lnTo>
                    <a:pt x="812800" y="789525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63500" y="-12700"/>
              <a:ext cx="685800" cy="898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00573" y="1227580"/>
            <a:ext cx="1260069" cy="1200729"/>
          </a:xfrm>
          <a:custGeom>
            <a:avLst/>
            <a:gdLst/>
            <a:ahLst/>
            <a:cxnLst/>
            <a:rect l="l" t="t" r="r" b="b"/>
            <a:pathLst>
              <a:path w="1260069" h="1455962">
                <a:moveTo>
                  <a:pt x="0" y="0"/>
                </a:moveTo>
                <a:lnTo>
                  <a:pt x="1260069" y="0"/>
                </a:lnTo>
                <a:lnTo>
                  <a:pt x="1260069" y="1455961"/>
                </a:lnTo>
                <a:lnTo>
                  <a:pt x="0" y="1455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2924801" y="4106209"/>
            <a:ext cx="1249603" cy="1093402"/>
            <a:chOff x="0" y="0"/>
            <a:chExt cx="812800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 rot="10800000">
            <a:off x="5776623" y="6183314"/>
            <a:ext cx="919062" cy="67604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525"/>
              </a:lnSpc>
            </a:pPr>
            <a:endParaRPr/>
          </a:p>
        </p:txBody>
      </p:sp>
      <p:grpSp>
        <p:nvGrpSpPr>
          <p:cNvPr id="17" name="Group 17"/>
          <p:cNvGrpSpPr/>
          <p:nvPr/>
        </p:nvGrpSpPr>
        <p:grpSpPr>
          <a:xfrm rot="10800000">
            <a:off x="3550210" y="5268137"/>
            <a:ext cx="892373" cy="779965"/>
            <a:chOff x="0" y="0"/>
            <a:chExt cx="415613" cy="3632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5613" cy="363260"/>
            </a:xfrm>
            <a:custGeom>
              <a:avLst/>
              <a:gdLst/>
              <a:ahLst/>
              <a:cxnLst/>
              <a:rect l="l" t="t" r="r" b="b"/>
              <a:pathLst>
                <a:path w="415613" h="363260">
                  <a:moveTo>
                    <a:pt x="207806" y="0"/>
                  </a:moveTo>
                  <a:lnTo>
                    <a:pt x="415613" y="363260"/>
                  </a:lnTo>
                  <a:lnTo>
                    <a:pt x="0" y="363260"/>
                  </a:lnTo>
                  <a:lnTo>
                    <a:pt x="207806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4940" y="92456"/>
              <a:ext cx="285734" cy="2448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3330" y="7729189"/>
            <a:ext cx="3883938" cy="1185102"/>
            <a:chOff x="0" y="-76200"/>
            <a:chExt cx="1391189" cy="38847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91189" cy="312278"/>
            </a:xfrm>
            <a:custGeom>
              <a:avLst/>
              <a:gdLst/>
              <a:ahLst/>
              <a:cxnLst/>
              <a:rect l="l" t="t" r="r" b="b"/>
              <a:pathLst>
                <a:path w="1391189" h="312278">
                  <a:moveTo>
                    <a:pt x="0" y="0"/>
                  </a:moveTo>
                  <a:lnTo>
                    <a:pt x="1391189" y="0"/>
                  </a:lnTo>
                  <a:lnTo>
                    <a:pt x="1391189" y="312278"/>
                  </a:lnTo>
                  <a:lnTo>
                    <a:pt x="0" y="312278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76200"/>
              <a:ext cx="1391189" cy="388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998169" y="4308225"/>
            <a:ext cx="1025723" cy="897508"/>
            <a:chOff x="0" y="0"/>
            <a:chExt cx="812800" cy="7112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10800000">
            <a:off x="7511029" y="5264861"/>
            <a:ext cx="736511" cy="526353"/>
            <a:chOff x="0" y="0"/>
            <a:chExt cx="583623" cy="41709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83623" cy="417091"/>
            </a:xfrm>
            <a:custGeom>
              <a:avLst/>
              <a:gdLst/>
              <a:ahLst/>
              <a:cxnLst/>
              <a:rect l="l" t="t" r="r" b="b"/>
              <a:pathLst>
                <a:path w="583623" h="417091">
                  <a:moveTo>
                    <a:pt x="291812" y="0"/>
                  </a:moveTo>
                  <a:lnTo>
                    <a:pt x="583623" y="417091"/>
                  </a:lnTo>
                  <a:lnTo>
                    <a:pt x="0" y="417091"/>
                  </a:lnTo>
                  <a:lnTo>
                    <a:pt x="291812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91191" y="117449"/>
              <a:ext cx="401241" cy="269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4173060" y="7729189"/>
            <a:ext cx="4272520" cy="1185102"/>
            <a:chOff x="0" y="-76200"/>
            <a:chExt cx="1125273" cy="38847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25273" cy="312278"/>
            </a:xfrm>
            <a:custGeom>
              <a:avLst/>
              <a:gdLst/>
              <a:ahLst/>
              <a:cxnLst/>
              <a:rect l="l" t="t" r="r" b="b"/>
              <a:pathLst>
                <a:path w="1125273" h="312278">
                  <a:moveTo>
                    <a:pt x="0" y="0"/>
                  </a:moveTo>
                  <a:lnTo>
                    <a:pt x="1125273" y="0"/>
                  </a:lnTo>
                  <a:lnTo>
                    <a:pt x="1125273" y="312278"/>
                  </a:lnTo>
                  <a:lnTo>
                    <a:pt x="0" y="312278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76200"/>
              <a:ext cx="1125273" cy="388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092656" y="4241643"/>
            <a:ext cx="1025723" cy="899983"/>
            <a:chOff x="43967" y="-52761"/>
            <a:chExt cx="812800" cy="713161"/>
          </a:xfrm>
        </p:grpSpPr>
        <p:sp>
          <p:nvSpPr>
            <p:cNvPr id="37" name="Freeform 37"/>
            <p:cNvSpPr/>
            <p:nvPr/>
          </p:nvSpPr>
          <p:spPr>
            <a:xfrm>
              <a:off x="43967" y="-52761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 rot="10800000">
            <a:off x="12383576" y="5264861"/>
            <a:ext cx="736511" cy="526353"/>
            <a:chOff x="0" y="0"/>
            <a:chExt cx="583623" cy="41709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83623" cy="417091"/>
            </a:xfrm>
            <a:custGeom>
              <a:avLst/>
              <a:gdLst/>
              <a:ahLst/>
              <a:cxnLst/>
              <a:rect l="l" t="t" r="r" b="b"/>
              <a:pathLst>
                <a:path w="583623" h="417091">
                  <a:moveTo>
                    <a:pt x="291812" y="0"/>
                  </a:moveTo>
                  <a:lnTo>
                    <a:pt x="583623" y="417091"/>
                  </a:lnTo>
                  <a:lnTo>
                    <a:pt x="0" y="417091"/>
                  </a:lnTo>
                  <a:lnTo>
                    <a:pt x="291812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91191" y="117449"/>
              <a:ext cx="401241" cy="269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8967927" y="7676678"/>
            <a:ext cx="3961802" cy="1226515"/>
            <a:chOff x="0" y="-76200"/>
            <a:chExt cx="1125273" cy="38847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125273" cy="312278"/>
            </a:xfrm>
            <a:custGeom>
              <a:avLst/>
              <a:gdLst/>
              <a:ahLst/>
              <a:cxnLst/>
              <a:rect l="l" t="t" r="r" b="b"/>
              <a:pathLst>
                <a:path w="1125273" h="312278">
                  <a:moveTo>
                    <a:pt x="0" y="0"/>
                  </a:moveTo>
                  <a:lnTo>
                    <a:pt x="1125273" y="0"/>
                  </a:lnTo>
                  <a:lnTo>
                    <a:pt x="1125273" y="312278"/>
                  </a:lnTo>
                  <a:lnTo>
                    <a:pt x="0" y="312278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76200"/>
              <a:ext cx="1125273" cy="388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4578403" y="-103203"/>
            <a:ext cx="1025723" cy="897508"/>
            <a:chOff x="0" y="0"/>
            <a:chExt cx="812800" cy="7112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 rot="10800000">
            <a:off x="15024682" y="908918"/>
            <a:ext cx="736511" cy="526353"/>
            <a:chOff x="0" y="0"/>
            <a:chExt cx="583623" cy="417091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83623" cy="417091"/>
            </a:xfrm>
            <a:custGeom>
              <a:avLst/>
              <a:gdLst/>
              <a:ahLst/>
              <a:cxnLst/>
              <a:rect l="l" t="t" r="r" b="b"/>
              <a:pathLst>
                <a:path w="583623" h="417091">
                  <a:moveTo>
                    <a:pt x="291812" y="0"/>
                  </a:moveTo>
                  <a:lnTo>
                    <a:pt x="583623" y="417091"/>
                  </a:lnTo>
                  <a:lnTo>
                    <a:pt x="0" y="417091"/>
                  </a:lnTo>
                  <a:lnTo>
                    <a:pt x="291812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91190" y="117449"/>
              <a:ext cx="401241" cy="269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11187345" y="2504170"/>
            <a:ext cx="4272520" cy="1033249"/>
            <a:chOff x="0" y="-76200"/>
            <a:chExt cx="1125273" cy="388478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125273" cy="312278"/>
            </a:xfrm>
            <a:custGeom>
              <a:avLst/>
              <a:gdLst/>
              <a:ahLst/>
              <a:cxnLst/>
              <a:rect l="l" t="t" r="r" b="b"/>
              <a:pathLst>
                <a:path w="1125273" h="312278">
                  <a:moveTo>
                    <a:pt x="0" y="0"/>
                  </a:moveTo>
                  <a:lnTo>
                    <a:pt x="1125273" y="0"/>
                  </a:lnTo>
                  <a:lnTo>
                    <a:pt x="1125273" y="312278"/>
                  </a:lnTo>
                  <a:lnTo>
                    <a:pt x="0" y="312278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76200"/>
              <a:ext cx="1125273" cy="3884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sp>
        <p:nvSpPr>
          <p:cNvPr id="56" name="AutoShape 56"/>
          <p:cNvSpPr/>
          <p:nvPr/>
        </p:nvSpPr>
        <p:spPr>
          <a:xfrm>
            <a:off x="2548547" y="2355448"/>
            <a:ext cx="7971207" cy="0"/>
          </a:xfrm>
          <a:prstGeom prst="line">
            <a:avLst/>
          </a:prstGeom>
          <a:ln w="47625" cap="flat">
            <a:solidFill>
              <a:srgbClr val="0CB0B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7" name="TextBox 57"/>
          <p:cNvSpPr txBox="1"/>
          <p:nvPr/>
        </p:nvSpPr>
        <p:spPr>
          <a:xfrm>
            <a:off x="2784969" y="1168003"/>
            <a:ext cx="7719665" cy="9813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3600">
                <a:solidFill>
                  <a:srgbClr val="DB793D"/>
                </a:solidFill>
                <a:latin typeface="Open Sauce Semi-Bold"/>
              </a:rPr>
              <a:t>Meet the Group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-564" y="8209971"/>
            <a:ext cx="3700853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50">
                <a:solidFill>
                  <a:srgbClr val="000000"/>
                </a:solidFill>
                <a:latin typeface="Open Sauce Semi-Bold"/>
              </a:rPr>
              <a:t>Mihir </a:t>
            </a:r>
            <a:r>
              <a:rPr lang="en-US" sz="2650" err="1">
                <a:solidFill>
                  <a:srgbClr val="000000"/>
                </a:solidFill>
                <a:latin typeface="Open Sauce Semi-Bold"/>
              </a:rPr>
              <a:t>Dadwal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4325729" y="8169942"/>
            <a:ext cx="3700853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50">
                <a:latin typeface="Open Sauce Semi-Bold"/>
              </a:rPr>
              <a:t>Khushank Mistry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8965236" y="8165583"/>
            <a:ext cx="3700853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50">
                <a:solidFill>
                  <a:srgbClr val="000000"/>
                </a:solidFill>
                <a:latin typeface="Open Sauce Semi-Bold"/>
              </a:rPr>
              <a:t>Neha Balaji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1506469" y="2899678"/>
            <a:ext cx="3700853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50">
                <a:solidFill>
                  <a:srgbClr val="000000"/>
                </a:solidFill>
                <a:latin typeface="Open Sauce Semi-Bold"/>
              </a:rPr>
              <a:t>Amar </a:t>
            </a:r>
            <a:r>
              <a:rPr lang="en-US" sz="2650" err="1">
                <a:solidFill>
                  <a:srgbClr val="000000"/>
                </a:solidFill>
                <a:latin typeface="Open Sauce Semi-Bold"/>
              </a:rPr>
              <a:t>Nagargoje</a:t>
            </a:r>
          </a:p>
        </p:txBody>
      </p:sp>
      <p:pic>
        <p:nvPicPr>
          <p:cNvPr id="66" name="Picture 65" descr="A person with a beard and glasses&#10;&#10;Description automatically generated">
            <a:extLst>
              <a:ext uri="{FF2B5EF4-FFF2-40B4-BE49-F238E27FC236}">
                <a16:creationId xmlns:a16="http://schemas.microsoft.com/office/drawing/2014/main" id="{773CDA83-B995-3DA1-1CDB-480C3BA58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65095" y="4998129"/>
            <a:ext cx="2931852" cy="2820881"/>
          </a:xfrm>
          <a:prstGeom prst="roundRect">
            <a:avLst/>
          </a:prstGeom>
        </p:spPr>
      </p:pic>
      <p:pic>
        <p:nvPicPr>
          <p:cNvPr id="6" name="Picture 5" descr="A person in a suit standing on a balcony&#10;&#10;Description automatically generated">
            <a:extLst>
              <a:ext uri="{FF2B5EF4-FFF2-40B4-BE49-F238E27FC236}">
                <a16:creationId xmlns:a16="http://schemas.microsoft.com/office/drawing/2014/main" id="{C0B3897E-7E19-3C21-95D1-F37D4FB4B6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403" t="32342" r="25858" b="21561"/>
          <a:stretch/>
        </p:blipFill>
        <p:spPr>
          <a:xfrm>
            <a:off x="4774205" y="5143474"/>
            <a:ext cx="2563224" cy="2676448"/>
          </a:xfrm>
          <a:prstGeom prst="roundRect">
            <a:avLst/>
          </a:prstGeom>
        </p:spPr>
      </p:pic>
      <p:sp>
        <p:nvSpPr>
          <p:cNvPr id="13" name="Freeform 37">
            <a:extLst>
              <a:ext uri="{FF2B5EF4-FFF2-40B4-BE49-F238E27FC236}">
                <a16:creationId xmlns:a16="http://schemas.microsoft.com/office/drawing/2014/main" id="{6F58F34F-0B54-973F-C0F4-450A959DCF28}"/>
              </a:ext>
            </a:extLst>
          </p:cNvPr>
          <p:cNvSpPr/>
          <p:nvPr/>
        </p:nvSpPr>
        <p:spPr>
          <a:xfrm>
            <a:off x="16861444" y="4305266"/>
            <a:ext cx="1025723" cy="897508"/>
          </a:xfrm>
          <a:custGeom>
            <a:avLst/>
            <a:gdLst/>
            <a:ahLst/>
            <a:cxnLst/>
            <a:rect l="l" t="t" r="r" b="b"/>
            <a:pathLst>
              <a:path w="812800" h="711200">
                <a:moveTo>
                  <a:pt x="406400" y="0"/>
                </a:moveTo>
                <a:lnTo>
                  <a:pt x="812800" y="711200"/>
                </a:lnTo>
                <a:lnTo>
                  <a:pt x="0" y="711200"/>
                </a:lnTo>
                <a:lnTo>
                  <a:pt x="406400" y="0"/>
                </a:lnTo>
                <a:close/>
              </a:path>
            </a:pathLst>
          </a:custGeom>
          <a:solidFill>
            <a:srgbClr val="0CB0B6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Freeform 40">
            <a:extLst>
              <a:ext uri="{FF2B5EF4-FFF2-40B4-BE49-F238E27FC236}">
                <a16:creationId xmlns:a16="http://schemas.microsoft.com/office/drawing/2014/main" id="{B0E5CF34-197D-761B-5283-A0DF1537B155}"/>
              </a:ext>
            </a:extLst>
          </p:cNvPr>
          <p:cNvSpPr/>
          <p:nvPr/>
        </p:nvSpPr>
        <p:spPr>
          <a:xfrm rot="10800000">
            <a:off x="17163461" y="5272999"/>
            <a:ext cx="736511" cy="526353"/>
          </a:xfrm>
          <a:custGeom>
            <a:avLst/>
            <a:gdLst/>
            <a:ahLst/>
            <a:cxnLst/>
            <a:rect l="l" t="t" r="r" b="b"/>
            <a:pathLst>
              <a:path w="583623" h="417091">
                <a:moveTo>
                  <a:pt x="291812" y="0"/>
                </a:moveTo>
                <a:lnTo>
                  <a:pt x="583623" y="417091"/>
                </a:lnTo>
                <a:lnTo>
                  <a:pt x="0" y="417091"/>
                </a:lnTo>
                <a:lnTo>
                  <a:pt x="291812" y="0"/>
                </a:lnTo>
                <a:close/>
              </a:path>
            </a:pathLst>
          </a:custGeom>
          <a:solidFill>
            <a:srgbClr val="FFA269"/>
          </a:solidFill>
        </p:spPr>
        <p:txBody>
          <a:bodyPr/>
          <a:lstStyle/>
          <a:p>
            <a:endParaRPr lang="en-US"/>
          </a:p>
        </p:txBody>
      </p:sp>
      <p:sp>
        <p:nvSpPr>
          <p:cNvPr id="24" name="Freeform 43">
            <a:extLst>
              <a:ext uri="{FF2B5EF4-FFF2-40B4-BE49-F238E27FC236}">
                <a16:creationId xmlns:a16="http://schemas.microsoft.com/office/drawing/2014/main" id="{9188DDC6-861E-9D84-3615-2E6BBAC10BA8}"/>
              </a:ext>
            </a:extLst>
          </p:cNvPr>
          <p:cNvSpPr/>
          <p:nvPr/>
        </p:nvSpPr>
        <p:spPr>
          <a:xfrm>
            <a:off x="13414900" y="7881009"/>
            <a:ext cx="3961802" cy="985934"/>
          </a:xfrm>
          <a:custGeom>
            <a:avLst/>
            <a:gdLst/>
            <a:ahLst/>
            <a:cxnLst/>
            <a:rect l="l" t="t" r="r" b="b"/>
            <a:pathLst>
              <a:path w="1125273" h="312278">
                <a:moveTo>
                  <a:pt x="0" y="0"/>
                </a:moveTo>
                <a:lnTo>
                  <a:pt x="1125273" y="0"/>
                </a:lnTo>
                <a:lnTo>
                  <a:pt x="1125273" y="312278"/>
                </a:lnTo>
                <a:lnTo>
                  <a:pt x="0" y="312278"/>
                </a:lnTo>
                <a:close/>
              </a:path>
            </a:pathLst>
          </a:custGeom>
          <a:solidFill>
            <a:srgbClr val="FFA269"/>
          </a:solidFill>
        </p:spPr>
        <p:txBody>
          <a:bodyPr/>
          <a:lstStyle/>
          <a:p>
            <a:endParaRPr lang="en-US"/>
          </a:p>
        </p:txBody>
      </p:sp>
      <p:sp>
        <p:nvSpPr>
          <p:cNvPr id="59" name="TextBox 62">
            <a:extLst>
              <a:ext uri="{FF2B5EF4-FFF2-40B4-BE49-F238E27FC236}">
                <a16:creationId xmlns:a16="http://schemas.microsoft.com/office/drawing/2014/main" id="{8A3A05AD-826C-7AD5-8A81-2DD50D038A03}"/>
              </a:ext>
            </a:extLst>
          </p:cNvPr>
          <p:cNvSpPr txBox="1"/>
          <p:nvPr/>
        </p:nvSpPr>
        <p:spPr>
          <a:xfrm>
            <a:off x="13670401" y="8165583"/>
            <a:ext cx="3700853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50">
                <a:solidFill>
                  <a:srgbClr val="000000"/>
                </a:solidFill>
                <a:latin typeface="Open Sauce Semi-Bold"/>
              </a:rPr>
              <a:t>Ruthvik Ravi</a:t>
            </a:r>
            <a:endParaRPr lang="en-US"/>
          </a:p>
        </p:txBody>
      </p:sp>
      <p:pic>
        <p:nvPicPr>
          <p:cNvPr id="61" name="Picture 60" descr="A person standing in a building&#10;&#10;Description automatically generated">
            <a:extLst>
              <a:ext uri="{FF2B5EF4-FFF2-40B4-BE49-F238E27FC236}">
                <a16:creationId xmlns:a16="http://schemas.microsoft.com/office/drawing/2014/main" id="{FA37D453-EB3D-FA56-D70D-29A3995DA1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060" t="32294" r="23747" b="27738"/>
          <a:stretch/>
        </p:blipFill>
        <p:spPr>
          <a:xfrm>
            <a:off x="12295866" y="351506"/>
            <a:ext cx="2238281" cy="2224346"/>
          </a:xfrm>
          <a:prstGeom prst="roundRect">
            <a:avLst/>
          </a:prstGeom>
        </p:spPr>
      </p:pic>
      <p:pic>
        <p:nvPicPr>
          <p:cNvPr id="7" name="Picture 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543FF496-832B-C75E-630F-29C69A7BC8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9647" y="5121969"/>
            <a:ext cx="2695898" cy="2667424"/>
          </a:xfrm>
          <a:prstGeom prst="roundRect">
            <a:avLst/>
          </a:prstGeom>
        </p:spPr>
      </p:pic>
      <p:pic>
        <p:nvPicPr>
          <p:cNvPr id="12" name="Picture 11" descr="A person with a beard&#10;&#10;Description automatically generated">
            <a:extLst>
              <a:ext uri="{FF2B5EF4-FFF2-40B4-BE49-F238E27FC236}">
                <a16:creationId xmlns:a16="http://schemas.microsoft.com/office/drawing/2014/main" id="{4F7A68B4-C5E1-29BC-B3C3-AAB2970F57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05154" y="5114974"/>
            <a:ext cx="2550609" cy="266669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02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630609" cy="1630609"/>
          </a:xfrm>
          <a:custGeom>
            <a:avLst/>
            <a:gdLst/>
            <a:ahLst/>
            <a:cxnLst/>
            <a:rect l="l" t="t" r="r" b="b"/>
            <a:pathLst>
              <a:path w="1630609" h="1630609">
                <a:moveTo>
                  <a:pt x="0" y="0"/>
                </a:moveTo>
                <a:lnTo>
                  <a:pt x="1630609" y="0"/>
                </a:lnTo>
                <a:lnTo>
                  <a:pt x="1630609" y="1630609"/>
                </a:lnTo>
                <a:lnTo>
                  <a:pt x="0" y="16306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 rot="-5400000">
            <a:off x="2230753" y="6114324"/>
            <a:ext cx="699506" cy="5588447"/>
            <a:chOff x="0" y="-76200"/>
            <a:chExt cx="660400" cy="52760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5199825"/>
            </a:xfrm>
            <a:custGeom>
              <a:avLst/>
              <a:gdLst/>
              <a:ahLst/>
              <a:cxnLst/>
              <a:rect l="l" t="t" r="r" b="b"/>
              <a:pathLst>
                <a:path w="660400" h="5199825">
                  <a:moveTo>
                    <a:pt x="220252" y="5180755"/>
                  </a:moveTo>
                  <a:cubicBezTo>
                    <a:pt x="254109" y="5192270"/>
                    <a:pt x="292600" y="5199825"/>
                    <a:pt x="330378" y="5199825"/>
                  </a:cubicBezTo>
                  <a:cubicBezTo>
                    <a:pt x="368157" y="5199825"/>
                    <a:pt x="404509" y="5193348"/>
                    <a:pt x="438009" y="5181834"/>
                  </a:cubicBezTo>
                  <a:cubicBezTo>
                    <a:pt x="438723" y="5181474"/>
                    <a:pt x="439435" y="5181474"/>
                    <a:pt x="440148" y="5181115"/>
                  </a:cubicBezTo>
                  <a:cubicBezTo>
                    <a:pt x="565955" y="5135060"/>
                    <a:pt x="658618" y="5013446"/>
                    <a:pt x="660400" y="4773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770332"/>
                  </a:lnTo>
                  <a:cubicBezTo>
                    <a:pt x="1782" y="5014164"/>
                    <a:pt x="93019" y="5135780"/>
                    <a:pt x="220252" y="5180755"/>
                  </a:cubicBez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660400" cy="5149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600978" y="6860128"/>
            <a:ext cx="3086100" cy="2700338"/>
            <a:chOff x="0" y="0"/>
            <a:chExt cx="812800" cy="7112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10800000">
            <a:off x="8531156" y="4528727"/>
            <a:ext cx="1715060" cy="1500678"/>
            <a:chOff x="0" y="0"/>
            <a:chExt cx="812800" cy="711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185468" y="3556201"/>
            <a:ext cx="1466569" cy="1283248"/>
            <a:chOff x="0" y="0"/>
            <a:chExt cx="812800" cy="7112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130399" y="3232582"/>
            <a:ext cx="1037418" cy="907741"/>
            <a:chOff x="0" y="0"/>
            <a:chExt cx="812800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201385" y="441820"/>
            <a:ext cx="1543050" cy="154305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262169" y="879970"/>
            <a:ext cx="666749" cy="66674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953985" y="441820"/>
            <a:ext cx="2716810" cy="271681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867638" y="1211546"/>
            <a:ext cx="7777865" cy="106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DB793D"/>
                </a:solidFill>
                <a:latin typeface="Open Sauce Semi-Bold"/>
              </a:rPr>
              <a:t>Tech Stack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8055D8-7010-2A8E-B318-5B555E73B984}"/>
              </a:ext>
            </a:extLst>
          </p:cNvPr>
          <p:cNvSpPr txBox="1"/>
          <p:nvPr/>
        </p:nvSpPr>
        <p:spPr>
          <a:xfrm>
            <a:off x="1753339" y="3079441"/>
            <a:ext cx="6602767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4800">
                <a:solidFill>
                  <a:schemeClr val="accent5"/>
                </a:solidFill>
                <a:cs typeface="Calibri"/>
              </a:rPr>
              <a:t>Java</a:t>
            </a:r>
          </a:p>
          <a:p>
            <a:pPr marL="285750" indent="-285750">
              <a:buFont typeface="Arial"/>
              <a:buChar char="•"/>
            </a:pPr>
            <a:r>
              <a:rPr lang="en-US" sz="4800">
                <a:solidFill>
                  <a:schemeClr val="accent5"/>
                </a:solidFill>
                <a:cs typeface="Calibri"/>
              </a:rPr>
              <a:t>Swing</a:t>
            </a:r>
          </a:p>
          <a:p>
            <a:pPr marL="285750" indent="-285750">
              <a:buFont typeface="Arial"/>
              <a:buChar char="•"/>
            </a:pPr>
            <a:r>
              <a:rPr lang="en-US" sz="4800">
                <a:solidFill>
                  <a:schemeClr val="accent5"/>
                </a:solidFill>
                <a:cs typeface="Calibri"/>
              </a:rPr>
              <a:t>SQL</a:t>
            </a:r>
          </a:p>
          <a:p>
            <a:pPr marL="285750" indent="-285750">
              <a:buFont typeface="Arial"/>
              <a:buChar char="•"/>
            </a:pPr>
            <a:r>
              <a:rPr lang="en-US" sz="4800">
                <a:solidFill>
                  <a:schemeClr val="accent5"/>
                </a:solidFill>
                <a:cs typeface="Calibri"/>
              </a:rPr>
              <a:t>CSV</a:t>
            </a:r>
          </a:p>
        </p:txBody>
      </p:sp>
      <p:pic>
        <p:nvPicPr>
          <p:cNvPr id="36" name="Picture 35" descr="A computer with icons flying out of it&#10;&#10;Description automatically generated">
            <a:extLst>
              <a:ext uri="{FF2B5EF4-FFF2-40B4-BE49-F238E27FC236}">
                <a16:creationId xmlns:a16="http://schemas.microsoft.com/office/drawing/2014/main" id="{FCD11B36-708B-3CCF-D2CF-89BA2A329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0377" y="2566526"/>
            <a:ext cx="9150115" cy="676302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043728" cy="1043728"/>
          </a:xfrm>
          <a:custGeom>
            <a:avLst/>
            <a:gdLst/>
            <a:ahLst/>
            <a:cxnLst/>
            <a:rect l="l" t="t" r="r" b="b"/>
            <a:pathLst>
              <a:path w="1043728" h="1043728">
                <a:moveTo>
                  <a:pt x="0" y="0"/>
                </a:moveTo>
                <a:lnTo>
                  <a:pt x="1043728" y="0"/>
                </a:lnTo>
                <a:lnTo>
                  <a:pt x="1043728" y="1043728"/>
                </a:lnTo>
                <a:lnTo>
                  <a:pt x="0" y="10437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7820288"/>
            <a:ext cx="1438012" cy="143801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39700" y="63500"/>
              <a:ext cx="5334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81980" y="7920162"/>
            <a:ext cx="1438012" cy="143801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9700" y="63500"/>
              <a:ext cx="5334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5638625"/>
            <a:ext cx="1438012" cy="143801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9700" y="63500"/>
              <a:ext cx="5334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948563" y="5927149"/>
            <a:ext cx="1438012" cy="143801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39700" y="63500"/>
              <a:ext cx="5334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8700" y="3456963"/>
            <a:ext cx="1438012" cy="143801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39700" y="63500"/>
              <a:ext cx="5334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10800000">
            <a:off x="15806321" y="6875528"/>
            <a:ext cx="2386132" cy="2087866"/>
            <a:chOff x="0" y="0"/>
            <a:chExt cx="812800" cy="7112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164370" y="1667642"/>
            <a:ext cx="1590099" cy="1391336"/>
            <a:chOff x="0" y="0"/>
            <a:chExt cx="812800" cy="7112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10800000">
            <a:off x="8734684" y="2877328"/>
            <a:ext cx="1045180" cy="914532"/>
            <a:chOff x="0" y="0"/>
            <a:chExt cx="812800" cy="7112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6926366" y="7629467"/>
            <a:ext cx="1166436" cy="1020632"/>
            <a:chOff x="0" y="0"/>
            <a:chExt cx="812800" cy="7112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231829" y="8161468"/>
            <a:ext cx="1031754" cy="67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uce Heavy"/>
              </a:rPr>
              <a:t>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708781" y="7943347"/>
            <a:ext cx="5382108" cy="1162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374151"/>
                </a:solidFill>
                <a:latin typeface="Clear Sans"/>
                <a:ea typeface="+mn-lt"/>
                <a:cs typeface="+mn-lt"/>
              </a:rPr>
              <a:t>Utilize CSV-based immunization records to effectively track and manage student immunization anniversaries</a:t>
            </a:r>
            <a:endParaRPr lang="en-US" sz="2200">
              <a:latin typeface="Clear Sans"/>
              <a:cs typeface="Clear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9085109" y="8294633"/>
            <a:ext cx="1031754" cy="67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uce Heavy"/>
              </a:rPr>
              <a:t>5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550964" y="8276260"/>
            <a:ext cx="5382108" cy="1162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374151"/>
                </a:solidFill>
                <a:latin typeface="Clear Sans"/>
                <a:ea typeface="+mn-lt"/>
                <a:cs typeface="+mn-lt"/>
              </a:rPr>
              <a:t>Implement an effective system to track and conduct annual employee reviews for comprehensive performance evaluation</a:t>
            </a:r>
            <a:endParaRPr lang="en-US" sz="2200">
              <a:latin typeface="Clear Sans"/>
              <a:cs typeface="Clear Sans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231829" y="5979806"/>
            <a:ext cx="1031754" cy="67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uce Heavy"/>
              </a:rPr>
              <a:t>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708781" y="5761684"/>
            <a:ext cx="5382108" cy="1162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374151"/>
                </a:solidFill>
                <a:latin typeface="Clear Sans"/>
                <a:ea typeface="+mn-lt"/>
                <a:cs typeface="+mn-lt"/>
              </a:rPr>
              <a:t>Implement robust system for tracking annual student registration renewals, ensuring timely and accurate updates.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162789" y="6268330"/>
            <a:ext cx="1231501" cy="6565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uce Heavy"/>
              </a:rPr>
              <a:t>4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550964" y="6028014"/>
            <a:ext cx="5382108" cy="1559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374151"/>
                </a:solidFill>
                <a:latin typeface="Clear Sans"/>
                <a:ea typeface="+mn-lt"/>
                <a:cs typeface="+mn-lt"/>
              </a:rPr>
              <a:t>Comply with state regulations by assigning students to teachers and organizing student/teacher groups into classrooms accordingly</a:t>
            </a:r>
            <a:endParaRPr lang="en-US">
              <a:latin typeface="Clear Sans"/>
              <a:cs typeface="Clear Sans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1231829" y="3798143"/>
            <a:ext cx="1031754" cy="67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uce Heavy"/>
              </a:rPr>
              <a:t>1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708781" y="3580021"/>
            <a:ext cx="5382108" cy="1559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374151"/>
                </a:solidFill>
                <a:latin typeface="Clear Sans"/>
                <a:ea typeface="+mn-lt"/>
                <a:cs typeface="+mn-lt"/>
              </a:rPr>
              <a:t>Efficiently capture student details: Name, age, along with essential parent/guardian information: Names, addresses, and phone numbers.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266261" y="933029"/>
            <a:ext cx="7199024" cy="106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DB793D"/>
                </a:solidFill>
                <a:latin typeface="Open Sauce Semi-Bold"/>
              </a:rPr>
              <a:t>Functionalities </a:t>
            </a:r>
          </a:p>
        </p:txBody>
      </p:sp>
      <p:pic>
        <p:nvPicPr>
          <p:cNvPr id="46" name="Picture 45" descr="A person sitting at a computer with a light bulb and icons&#10;&#10;Description automatically generated">
            <a:extLst>
              <a:ext uri="{FF2B5EF4-FFF2-40B4-BE49-F238E27FC236}">
                <a16:creationId xmlns:a16="http://schemas.microsoft.com/office/drawing/2014/main" id="{F18C0551-5262-530C-4B59-57C6130E3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2221" y="381740"/>
            <a:ext cx="8546976" cy="615000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94705" y="3162685"/>
            <a:ext cx="4064560" cy="104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4"/>
              </a:lnSpc>
            </a:pPr>
            <a:r>
              <a:rPr lang="en-US" sz="3000">
                <a:solidFill>
                  <a:srgbClr val="000000"/>
                </a:solidFill>
                <a:ea typeface="+mn-lt"/>
                <a:cs typeface="+mn-lt"/>
              </a:rPr>
              <a:t>Enroll students: capture data</a:t>
            </a:r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043422" y="2940743"/>
            <a:ext cx="5418404" cy="1582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4"/>
              </a:lnSpc>
            </a:pPr>
            <a:r>
              <a:rPr lang="en-US" sz="3000">
                <a:solidFill>
                  <a:srgbClr val="000000"/>
                </a:solidFill>
                <a:ea typeface="+mn-lt"/>
                <a:cs typeface="+mn-lt"/>
              </a:rPr>
              <a:t>Track student immunization anniversaries Immunization records from CSV file</a:t>
            </a:r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72637" y="6693775"/>
            <a:ext cx="4719288" cy="1044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4"/>
              </a:lnSpc>
            </a:pPr>
            <a:r>
              <a:rPr lang="en-US" sz="3000">
                <a:solidFill>
                  <a:srgbClr val="000000"/>
                </a:solidFill>
                <a:ea typeface="+mn-lt"/>
                <a:cs typeface="+mn-lt"/>
              </a:rPr>
              <a:t>Track annual student registration renewal</a:t>
            </a:r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2176588" y="6627192"/>
            <a:ext cx="4930132" cy="1044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4"/>
              </a:lnSpc>
            </a:pPr>
            <a:r>
              <a:rPr lang="en-US" sz="3000">
                <a:solidFill>
                  <a:srgbClr val="000000"/>
                </a:solidFill>
                <a:ea typeface="+mn-lt"/>
                <a:cs typeface="+mn-lt"/>
              </a:rPr>
              <a:t>Assign students to Teachers according to state regulations</a:t>
            </a:r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872637" y="4276240"/>
            <a:ext cx="5271363" cy="764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084"/>
              </a:lnSpc>
              <a:buFont typeface="Calibri"/>
              <a:buChar char="-"/>
            </a:pPr>
            <a:r>
              <a:rPr lang="en-US" sz="2200">
                <a:solidFill>
                  <a:srgbClr val="000000"/>
                </a:solidFill>
                <a:latin typeface="Clear Sans"/>
                <a:cs typeface="Clear Sans"/>
              </a:rPr>
              <a:t>Amar </a:t>
            </a:r>
            <a:r>
              <a:rPr lang="en-US" sz="2200" err="1">
                <a:solidFill>
                  <a:srgbClr val="000000"/>
                </a:solidFill>
                <a:latin typeface="Clear Sans"/>
                <a:cs typeface="Clear Sans"/>
              </a:rPr>
              <a:t>Nagargoje</a:t>
            </a:r>
            <a:r>
              <a:rPr lang="en-US" sz="2200">
                <a:solidFill>
                  <a:srgbClr val="000000"/>
                </a:solidFill>
                <a:latin typeface="Clear Sans"/>
                <a:cs typeface="Clear Sans"/>
              </a:rPr>
              <a:t>, Tanmay Gokhale, Mridula Prabhakar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72637" y="7740748"/>
            <a:ext cx="5271363" cy="36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084"/>
              </a:lnSpc>
              <a:buFont typeface="Calibri"/>
              <a:buChar char="-"/>
            </a:pPr>
            <a:r>
              <a:rPr lang="en-US" sz="2200">
                <a:solidFill>
                  <a:srgbClr val="000000"/>
                </a:solidFill>
                <a:latin typeface="Clear Sans"/>
                <a:cs typeface="Clear Sans"/>
              </a:rPr>
              <a:t>Mihir </a:t>
            </a:r>
            <a:r>
              <a:rPr lang="en-US" sz="2200" err="1">
                <a:solidFill>
                  <a:srgbClr val="000000"/>
                </a:solidFill>
                <a:latin typeface="Clear Sans"/>
                <a:cs typeface="Clear Sans"/>
              </a:rPr>
              <a:t>Dadwal</a:t>
            </a:r>
            <a:endParaRPr lang="en-US" sz="2200">
              <a:solidFill>
                <a:srgbClr val="000000"/>
              </a:solidFill>
              <a:latin typeface="Clear Sans"/>
              <a:cs typeface="Clear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987937" y="7740748"/>
            <a:ext cx="5271363" cy="768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084"/>
              </a:lnSpc>
              <a:buFont typeface="Calibri"/>
              <a:buChar char="-"/>
            </a:pPr>
            <a:r>
              <a:rPr lang="en-US" sz="2200">
                <a:solidFill>
                  <a:srgbClr val="000000"/>
                </a:solidFill>
                <a:latin typeface="Clear Sans"/>
                <a:cs typeface="Clear Sans"/>
              </a:rPr>
              <a:t>Tanmay Uday Gokhale, Amar </a:t>
            </a:r>
            <a:r>
              <a:rPr lang="en-US" sz="2200" err="1">
                <a:solidFill>
                  <a:srgbClr val="000000"/>
                </a:solidFill>
                <a:latin typeface="Clear Sans"/>
                <a:cs typeface="Clear Sans"/>
              </a:rPr>
              <a:t>Nagargoje</a:t>
            </a:r>
            <a:endParaRPr lang="en-US" err="1"/>
          </a:p>
        </p:txBody>
      </p:sp>
      <p:grpSp>
        <p:nvGrpSpPr>
          <p:cNvPr id="9" name="Group 9"/>
          <p:cNvGrpSpPr/>
          <p:nvPr/>
        </p:nvGrpSpPr>
        <p:grpSpPr>
          <a:xfrm>
            <a:off x="1028700" y="3161409"/>
            <a:ext cx="2843937" cy="2462849"/>
            <a:chOff x="0" y="0"/>
            <a:chExt cx="6350000" cy="5499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t="-61413" b="-1179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144000" y="3161409"/>
            <a:ext cx="2843937" cy="2462849"/>
            <a:chOff x="0" y="0"/>
            <a:chExt cx="6350000" cy="5499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3"/>
              <a:stretch>
                <a:fillRect l="-64560" t="-7355" r="-16801" b="-1044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6625917"/>
            <a:ext cx="2843937" cy="2462849"/>
            <a:chOff x="0" y="0"/>
            <a:chExt cx="6350000" cy="54991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4"/>
              <a:stretch>
                <a:fillRect t="-36605" b="-3660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144000" y="6625917"/>
            <a:ext cx="2843937" cy="2462849"/>
            <a:chOff x="0" y="0"/>
            <a:chExt cx="6350000" cy="54991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5"/>
              <a:stretch>
                <a:fillRect l="-2870" t="-40923" b="-3725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545318" y="4632387"/>
            <a:ext cx="1327319" cy="1161404"/>
            <a:chOff x="0" y="0"/>
            <a:chExt cx="812800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660618" y="4632387"/>
            <a:ext cx="1327319" cy="1161404"/>
            <a:chOff x="0" y="0"/>
            <a:chExt cx="812800" cy="711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545318" y="8096896"/>
            <a:ext cx="1327319" cy="1161404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660618" y="8096896"/>
            <a:ext cx="1327319" cy="1161404"/>
            <a:chOff x="0" y="0"/>
            <a:chExt cx="812800" cy="7112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028700" y="904875"/>
            <a:ext cx="5687874" cy="106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DB793D"/>
                </a:solidFill>
                <a:latin typeface="Open Sauce Semi-Bold"/>
              </a:rPr>
              <a:t>Contributions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987937" y="4664638"/>
            <a:ext cx="5271363" cy="764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084"/>
              </a:lnSpc>
              <a:buFont typeface="Calibri"/>
              <a:buChar char="-"/>
            </a:pPr>
            <a:r>
              <a:rPr lang="en-US" sz="2200">
                <a:solidFill>
                  <a:srgbClr val="000000"/>
                </a:solidFill>
                <a:latin typeface="Clear Sans"/>
              </a:rPr>
              <a:t>Ankush Maheshwari, Madhu Sai Kalyan </a:t>
            </a:r>
            <a:r>
              <a:rPr lang="en-US" sz="2200" err="1">
                <a:solidFill>
                  <a:srgbClr val="000000"/>
                </a:solidFill>
                <a:latin typeface="Clear Sans"/>
              </a:rPr>
              <a:t>Kaluri</a:t>
            </a:r>
            <a:endParaRPr lang="en-US" sz="2200" err="1">
              <a:solidFill>
                <a:srgbClr val="000000"/>
              </a:solidFill>
              <a:latin typeface="Clear Sans"/>
              <a:cs typeface="Clear Sa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837811" y="5052123"/>
            <a:ext cx="742334" cy="67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uce Heavy"/>
              </a:rPr>
              <a:t>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953111" y="5052123"/>
            <a:ext cx="742334" cy="67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uce Heavy"/>
              </a:rPr>
              <a:t>3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837811" y="8516632"/>
            <a:ext cx="742334" cy="67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uce Heavy"/>
              </a:rPr>
              <a:t>2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953111" y="8516632"/>
            <a:ext cx="742334" cy="67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Open Sauce Heavy"/>
              </a:rPr>
              <a:t>4</a:t>
            </a:r>
          </a:p>
        </p:txBody>
      </p:sp>
      <p:grpSp>
        <p:nvGrpSpPr>
          <p:cNvPr id="35" name="Group 35"/>
          <p:cNvGrpSpPr/>
          <p:nvPr/>
        </p:nvGrpSpPr>
        <p:grpSpPr>
          <a:xfrm rot="-10800000">
            <a:off x="16052497" y="-71745"/>
            <a:ext cx="2386132" cy="2087866"/>
            <a:chOff x="0" y="0"/>
            <a:chExt cx="812800" cy="7112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-10800000">
            <a:off x="15371640" y="569004"/>
            <a:ext cx="1922832" cy="1682478"/>
            <a:chOff x="0" y="0"/>
            <a:chExt cx="812800" cy="7112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4592260" y="1028700"/>
            <a:ext cx="1460670" cy="1278086"/>
            <a:chOff x="0" y="0"/>
            <a:chExt cx="812800" cy="7112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-10800000">
            <a:off x="13574401" y="1861473"/>
            <a:ext cx="1017860" cy="890627"/>
            <a:chOff x="0" y="0"/>
            <a:chExt cx="812800" cy="7112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3050594" y="565775"/>
            <a:ext cx="1259393" cy="1101968"/>
            <a:chOff x="0" y="0"/>
            <a:chExt cx="812800" cy="7112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994705" y="3162685"/>
            <a:ext cx="6461530" cy="1044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4"/>
              </a:lnSpc>
            </a:pPr>
            <a:r>
              <a:rPr lang="en-US" sz="3000">
                <a:solidFill>
                  <a:srgbClr val="000000"/>
                </a:solidFill>
                <a:ea typeface="+mn-lt"/>
                <a:cs typeface="+mn-lt"/>
              </a:rPr>
              <a:t>Assign student/teacher Groups to classrooms according to state regulations</a:t>
            </a:r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757422" y="6391937"/>
            <a:ext cx="5418404" cy="505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4"/>
              </a:lnSpc>
            </a:pPr>
            <a:r>
              <a:rPr lang="en-US" sz="3000">
                <a:solidFill>
                  <a:srgbClr val="000000"/>
                </a:solidFill>
                <a:ea typeface="+mn-lt"/>
                <a:cs typeface="+mn-lt"/>
              </a:rPr>
              <a:t>Track annual employee review</a:t>
            </a:r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72637" y="6693775"/>
            <a:ext cx="4719288" cy="5055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4"/>
              </a:lnSpc>
            </a:pPr>
            <a:endParaRPr lang="en-US" sz="3000">
              <a:cs typeface="Calibri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928122" y="4453794"/>
            <a:ext cx="5271363" cy="36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084"/>
              </a:lnSpc>
              <a:buFont typeface="Calibri"/>
              <a:buChar char="-"/>
            </a:pPr>
            <a:r>
              <a:rPr lang="en-US" sz="2200">
                <a:solidFill>
                  <a:srgbClr val="000000"/>
                </a:solidFill>
                <a:latin typeface="Clear Sans"/>
                <a:cs typeface="Clear Sans"/>
              </a:rPr>
              <a:t>Ruthvik Ravi, Neha Balaji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72637" y="7740748"/>
            <a:ext cx="5271363" cy="36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084"/>
              </a:lnSpc>
              <a:buFont typeface="Calibri"/>
              <a:buChar char="-"/>
            </a:pPr>
            <a:endParaRPr lang="en-US" sz="2200">
              <a:solidFill>
                <a:srgbClr val="000000"/>
              </a:solidFill>
              <a:latin typeface="Clear Sans"/>
              <a:cs typeface="Clear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987937" y="7740748"/>
            <a:ext cx="5271363" cy="37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084"/>
              </a:lnSpc>
              <a:buFont typeface="Calibri"/>
              <a:buChar char="-"/>
            </a:pPr>
            <a:endParaRPr lang="en-US" sz="2200">
              <a:latin typeface="Clear Sans"/>
              <a:cs typeface="Clear Sa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028700" y="3161409"/>
            <a:ext cx="2843937" cy="2462849"/>
            <a:chOff x="0" y="0"/>
            <a:chExt cx="6350000" cy="54991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2"/>
              <a:stretch>
                <a:fillRect t="-61413" b="-1179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813612" y="6057749"/>
            <a:ext cx="2843937" cy="2462849"/>
            <a:chOff x="0" y="0"/>
            <a:chExt cx="6350000" cy="54991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l="l" t="t" r="r" b="b"/>
              <a:pathLst>
                <a:path w="6350000" h="5499100">
                  <a:moveTo>
                    <a:pt x="3175000" y="0"/>
                  </a:moveTo>
                  <a:lnTo>
                    <a:pt x="0" y="0"/>
                  </a:lnTo>
                  <a:lnTo>
                    <a:pt x="1587500" y="2749550"/>
                  </a:lnTo>
                  <a:lnTo>
                    <a:pt x="3175000" y="5499100"/>
                  </a:lnTo>
                  <a:lnTo>
                    <a:pt x="4762500" y="274955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3"/>
              <a:stretch>
                <a:fillRect l="-64560" t="-7355" r="-16801" b="-1044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545318" y="4632387"/>
            <a:ext cx="1327319" cy="1161404"/>
            <a:chOff x="0" y="0"/>
            <a:chExt cx="812800" cy="7112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230356" y="7695183"/>
            <a:ext cx="1327319" cy="1161404"/>
            <a:chOff x="0" y="0"/>
            <a:chExt cx="812800" cy="711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028700" y="904875"/>
            <a:ext cx="5687874" cy="106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DB793D"/>
                </a:solidFill>
                <a:latin typeface="Open Sauce Semi-Bold"/>
              </a:rPr>
              <a:t>Contributions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912781" y="7017220"/>
            <a:ext cx="5271363" cy="36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084"/>
              </a:lnSpc>
              <a:buFont typeface="Calibri"/>
              <a:buChar char="-"/>
            </a:pPr>
            <a:r>
              <a:rPr lang="en-US" sz="2200">
                <a:solidFill>
                  <a:srgbClr val="000000"/>
                </a:solidFill>
                <a:latin typeface="Clear Sans"/>
                <a:cs typeface="Clear Sans"/>
              </a:rPr>
              <a:t>Khushank Mistry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837811" y="5052123"/>
            <a:ext cx="742334" cy="67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50">
                <a:solidFill>
                  <a:srgbClr val="000000"/>
                </a:solidFill>
                <a:latin typeface="Open Sauce Heavy"/>
              </a:rPr>
              <a:t>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456266" y="8059434"/>
            <a:ext cx="742334" cy="679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50">
                <a:solidFill>
                  <a:srgbClr val="000000"/>
                </a:solidFill>
                <a:latin typeface="Open Sauce Heavy"/>
              </a:rPr>
              <a:t>6</a:t>
            </a:r>
          </a:p>
        </p:txBody>
      </p:sp>
      <p:grpSp>
        <p:nvGrpSpPr>
          <p:cNvPr id="35" name="Group 35"/>
          <p:cNvGrpSpPr/>
          <p:nvPr/>
        </p:nvGrpSpPr>
        <p:grpSpPr>
          <a:xfrm rot="-10800000">
            <a:off x="16052497" y="-71745"/>
            <a:ext cx="2386132" cy="2087866"/>
            <a:chOff x="0" y="0"/>
            <a:chExt cx="812800" cy="7112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-10800000">
            <a:off x="15371640" y="569004"/>
            <a:ext cx="1922832" cy="1682478"/>
            <a:chOff x="0" y="0"/>
            <a:chExt cx="812800" cy="7112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4592260" y="1028700"/>
            <a:ext cx="1460670" cy="1278086"/>
            <a:chOff x="0" y="0"/>
            <a:chExt cx="812800" cy="7112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-10800000">
            <a:off x="13574401" y="1861473"/>
            <a:ext cx="1017860" cy="890627"/>
            <a:chOff x="0" y="0"/>
            <a:chExt cx="812800" cy="7112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3050594" y="565775"/>
            <a:ext cx="1259393" cy="1101968"/>
            <a:chOff x="0" y="0"/>
            <a:chExt cx="812800" cy="7112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6778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8"/>
          <p:cNvGrpSpPr/>
          <p:nvPr/>
        </p:nvGrpSpPr>
        <p:grpSpPr>
          <a:xfrm rot="5400000">
            <a:off x="15351460" y="6114324"/>
            <a:ext cx="699506" cy="5588447"/>
            <a:chOff x="0" y="-76200"/>
            <a:chExt cx="660400" cy="5276025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60400" cy="5199825"/>
            </a:xfrm>
            <a:custGeom>
              <a:avLst/>
              <a:gdLst/>
              <a:ahLst/>
              <a:cxnLst/>
              <a:rect l="l" t="t" r="r" b="b"/>
              <a:pathLst>
                <a:path w="660400" h="5199825">
                  <a:moveTo>
                    <a:pt x="220252" y="5180755"/>
                  </a:moveTo>
                  <a:cubicBezTo>
                    <a:pt x="254109" y="5192270"/>
                    <a:pt x="292600" y="5199825"/>
                    <a:pt x="330378" y="5199825"/>
                  </a:cubicBezTo>
                  <a:cubicBezTo>
                    <a:pt x="368157" y="5199825"/>
                    <a:pt x="404509" y="5193348"/>
                    <a:pt x="438009" y="5181834"/>
                  </a:cubicBezTo>
                  <a:cubicBezTo>
                    <a:pt x="438723" y="5181474"/>
                    <a:pt x="439435" y="5181474"/>
                    <a:pt x="440148" y="5181115"/>
                  </a:cubicBezTo>
                  <a:cubicBezTo>
                    <a:pt x="565955" y="5135060"/>
                    <a:pt x="658618" y="5013446"/>
                    <a:pt x="660400" y="4773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770332"/>
                  </a:lnTo>
                  <a:cubicBezTo>
                    <a:pt x="1782" y="5014164"/>
                    <a:pt x="93019" y="5135780"/>
                    <a:pt x="220252" y="5180755"/>
                  </a:cubicBez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-76200"/>
              <a:ext cx="660400" cy="5149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1920554" y="1034524"/>
            <a:ext cx="8115300" cy="106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DB793D"/>
                </a:solidFill>
                <a:latin typeface="Open Sauce Semi-Bold"/>
              </a:rPr>
              <a:t>OOPS Concepts</a:t>
            </a:r>
          </a:p>
        </p:txBody>
      </p:sp>
      <p:grpSp>
        <p:nvGrpSpPr>
          <p:cNvPr id="102" name="Group 102"/>
          <p:cNvGrpSpPr/>
          <p:nvPr/>
        </p:nvGrpSpPr>
        <p:grpSpPr>
          <a:xfrm rot="-10800000">
            <a:off x="14977145" y="1553154"/>
            <a:ext cx="1029786" cy="901062"/>
            <a:chOff x="0" y="0"/>
            <a:chExt cx="812800" cy="711200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TextBox 104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05" name="Group 105"/>
          <p:cNvGrpSpPr/>
          <p:nvPr/>
        </p:nvGrpSpPr>
        <p:grpSpPr>
          <a:xfrm rot="-10800000">
            <a:off x="17005865" y="2201337"/>
            <a:ext cx="1029786" cy="901062"/>
            <a:chOff x="0" y="0"/>
            <a:chExt cx="812800" cy="711200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TextBox 107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08" name="Group 108"/>
          <p:cNvGrpSpPr/>
          <p:nvPr/>
        </p:nvGrpSpPr>
        <p:grpSpPr>
          <a:xfrm rot="-10800000">
            <a:off x="15930659" y="-198986"/>
            <a:ext cx="2484066" cy="2173558"/>
            <a:chOff x="0" y="0"/>
            <a:chExt cx="812800" cy="711200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TextBox 110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11" name="Group 111"/>
          <p:cNvGrpSpPr/>
          <p:nvPr/>
        </p:nvGrpSpPr>
        <p:grpSpPr>
          <a:xfrm>
            <a:off x="15930659" y="672355"/>
            <a:ext cx="1590099" cy="1391336"/>
            <a:chOff x="0" y="0"/>
            <a:chExt cx="812800" cy="711200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TextBox 113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-227206" y="9075869"/>
            <a:ext cx="1590099" cy="1391336"/>
            <a:chOff x="0" y="0"/>
            <a:chExt cx="812800" cy="711200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6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17" name="Group 117"/>
          <p:cNvGrpSpPr/>
          <p:nvPr/>
        </p:nvGrpSpPr>
        <p:grpSpPr>
          <a:xfrm rot="-10800000">
            <a:off x="567844" y="8741225"/>
            <a:ext cx="1590099" cy="1391336"/>
            <a:chOff x="0" y="0"/>
            <a:chExt cx="812800" cy="711200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TextBox 119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20" name="Group 120"/>
          <p:cNvGrpSpPr/>
          <p:nvPr/>
        </p:nvGrpSpPr>
        <p:grpSpPr>
          <a:xfrm>
            <a:off x="1974133" y="8442367"/>
            <a:ext cx="1065554" cy="932359"/>
            <a:chOff x="0" y="0"/>
            <a:chExt cx="812800" cy="711200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TextBox 122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sp>
        <p:nvSpPr>
          <p:cNvPr id="123" name="Freeform 10">
            <a:extLst>
              <a:ext uri="{FF2B5EF4-FFF2-40B4-BE49-F238E27FC236}">
                <a16:creationId xmlns:a16="http://schemas.microsoft.com/office/drawing/2014/main" id="{645A629A-D9DD-592C-02B1-21B51E8B56E1}"/>
              </a:ext>
            </a:extLst>
          </p:cNvPr>
          <p:cNvSpPr/>
          <p:nvPr/>
        </p:nvSpPr>
        <p:spPr>
          <a:xfrm>
            <a:off x="562622" y="1116404"/>
            <a:ext cx="1308539" cy="1089656"/>
          </a:xfrm>
          <a:custGeom>
            <a:avLst/>
            <a:gdLst/>
            <a:ahLst/>
            <a:cxnLst/>
            <a:rect l="l" t="t" r="r" b="b"/>
            <a:pathLst>
              <a:path w="1308539" h="1089656">
                <a:moveTo>
                  <a:pt x="0" y="0"/>
                </a:moveTo>
                <a:lnTo>
                  <a:pt x="1308539" y="0"/>
                </a:lnTo>
                <a:lnTo>
                  <a:pt x="1308539" y="1089656"/>
                </a:lnTo>
                <a:lnTo>
                  <a:pt x="0" y="1089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DB4EA04-79C7-04AC-13A2-4B134C23A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38957"/>
              </p:ext>
            </p:extLst>
          </p:nvPr>
        </p:nvGraphicFramePr>
        <p:xfrm>
          <a:off x="803189" y="2363229"/>
          <a:ext cx="16179946" cy="6981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9973">
                  <a:extLst>
                    <a:ext uri="{9D8B030D-6E8A-4147-A177-3AD203B41FA5}">
                      <a16:colId xmlns:a16="http://schemas.microsoft.com/office/drawing/2014/main" val="3439175490"/>
                    </a:ext>
                  </a:extLst>
                </a:gridCol>
                <a:gridCol w="8089973">
                  <a:extLst>
                    <a:ext uri="{9D8B030D-6E8A-4147-A177-3AD203B41FA5}">
                      <a16:colId xmlns:a16="http://schemas.microsoft.com/office/drawing/2014/main" val="895119747"/>
                    </a:ext>
                  </a:extLst>
                </a:gridCol>
              </a:tblGrid>
              <a:tr h="1423759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</a:rPr>
                        <a:t>Inheritance</a:t>
                      </a:r>
                      <a:endParaRPr lang="en-US" sz="2800" err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Abstraction</a:t>
                      </a:r>
                      <a:endParaRPr lang="en-US" sz="2800" b="1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797594"/>
                  </a:ext>
                </a:extLst>
              </a:tr>
              <a:tr h="5557806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924931"/>
                  </a:ext>
                </a:extLst>
              </a:tr>
            </a:tbl>
          </a:graphicData>
        </a:graphic>
      </p:graphicFrame>
      <p:pic>
        <p:nvPicPr>
          <p:cNvPr id="3" name="Picture 2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1F732C6A-E81A-A246-7C74-5FC204805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624" y="2899204"/>
            <a:ext cx="5131942" cy="6172200"/>
          </a:xfrm>
          <a:prstGeom prst="rect">
            <a:avLst/>
          </a:prstGeom>
        </p:spPr>
      </p:pic>
      <p:pic>
        <p:nvPicPr>
          <p:cNvPr id="5" name="Picture 4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F8351196-6BAB-E2BD-013A-6B70FB752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1556" y="3029980"/>
            <a:ext cx="7212227" cy="5524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8"/>
          <p:cNvGrpSpPr/>
          <p:nvPr/>
        </p:nvGrpSpPr>
        <p:grpSpPr>
          <a:xfrm rot="5400000">
            <a:off x="15351460" y="6114324"/>
            <a:ext cx="699506" cy="5588447"/>
            <a:chOff x="0" y="-76200"/>
            <a:chExt cx="660400" cy="5276025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660400" cy="5199825"/>
            </a:xfrm>
            <a:custGeom>
              <a:avLst/>
              <a:gdLst/>
              <a:ahLst/>
              <a:cxnLst/>
              <a:rect l="l" t="t" r="r" b="b"/>
              <a:pathLst>
                <a:path w="660400" h="5199825">
                  <a:moveTo>
                    <a:pt x="220252" y="5180755"/>
                  </a:moveTo>
                  <a:cubicBezTo>
                    <a:pt x="254109" y="5192270"/>
                    <a:pt x="292600" y="5199825"/>
                    <a:pt x="330378" y="5199825"/>
                  </a:cubicBezTo>
                  <a:cubicBezTo>
                    <a:pt x="368157" y="5199825"/>
                    <a:pt x="404509" y="5193348"/>
                    <a:pt x="438009" y="5181834"/>
                  </a:cubicBezTo>
                  <a:cubicBezTo>
                    <a:pt x="438723" y="5181474"/>
                    <a:pt x="439435" y="5181474"/>
                    <a:pt x="440148" y="5181115"/>
                  </a:cubicBezTo>
                  <a:cubicBezTo>
                    <a:pt x="565955" y="5135060"/>
                    <a:pt x="658618" y="5013446"/>
                    <a:pt x="660400" y="4773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4770332"/>
                  </a:lnTo>
                  <a:cubicBezTo>
                    <a:pt x="1782" y="5014164"/>
                    <a:pt x="93019" y="5135780"/>
                    <a:pt x="220252" y="5180755"/>
                  </a:cubicBez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-76200"/>
              <a:ext cx="660400" cy="5149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sp>
        <p:nvSpPr>
          <p:cNvPr id="72" name="TextBox 72"/>
          <p:cNvSpPr txBox="1"/>
          <p:nvPr/>
        </p:nvSpPr>
        <p:spPr>
          <a:xfrm>
            <a:off x="1920554" y="1034524"/>
            <a:ext cx="8115300" cy="106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DB793D"/>
                </a:solidFill>
                <a:latin typeface="Open Sauce Semi-Bold"/>
              </a:rPr>
              <a:t>OOPS Concepts</a:t>
            </a:r>
          </a:p>
        </p:txBody>
      </p:sp>
      <p:grpSp>
        <p:nvGrpSpPr>
          <p:cNvPr id="102" name="Group 102"/>
          <p:cNvGrpSpPr/>
          <p:nvPr/>
        </p:nvGrpSpPr>
        <p:grpSpPr>
          <a:xfrm rot="-10800000">
            <a:off x="14977145" y="1553154"/>
            <a:ext cx="1029786" cy="901062"/>
            <a:chOff x="0" y="0"/>
            <a:chExt cx="812800" cy="711200"/>
          </a:xfrm>
        </p:grpSpPr>
        <p:sp>
          <p:nvSpPr>
            <p:cNvPr id="103" name="Freeform 103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TextBox 104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05" name="Group 105"/>
          <p:cNvGrpSpPr/>
          <p:nvPr/>
        </p:nvGrpSpPr>
        <p:grpSpPr>
          <a:xfrm rot="-10800000">
            <a:off x="17005865" y="2201337"/>
            <a:ext cx="1029786" cy="901062"/>
            <a:chOff x="0" y="0"/>
            <a:chExt cx="812800" cy="711200"/>
          </a:xfrm>
        </p:grpSpPr>
        <p:sp>
          <p:nvSpPr>
            <p:cNvPr id="106" name="Freeform 106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TextBox 107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08" name="Group 108"/>
          <p:cNvGrpSpPr/>
          <p:nvPr/>
        </p:nvGrpSpPr>
        <p:grpSpPr>
          <a:xfrm rot="-10800000">
            <a:off x="15930659" y="-198986"/>
            <a:ext cx="2484066" cy="2173558"/>
            <a:chOff x="0" y="0"/>
            <a:chExt cx="812800" cy="711200"/>
          </a:xfrm>
        </p:grpSpPr>
        <p:sp>
          <p:nvSpPr>
            <p:cNvPr id="109" name="Freeform 109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TextBox 110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11" name="Group 111"/>
          <p:cNvGrpSpPr/>
          <p:nvPr/>
        </p:nvGrpSpPr>
        <p:grpSpPr>
          <a:xfrm>
            <a:off x="15930659" y="672355"/>
            <a:ext cx="1590099" cy="1391336"/>
            <a:chOff x="0" y="0"/>
            <a:chExt cx="812800" cy="711200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TextBox 113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14" name="Group 114"/>
          <p:cNvGrpSpPr/>
          <p:nvPr/>
        </p:nvGrpSpPr>
        <p:grpSpPr>
          <a:xfrm>
            <a:off x="-227206" y="9075869"/>
            <a:ext cx="1590099" cy="1391336"/>
            <a:chOff x="0" y="0"/>
            <a:chExt cx="812800" cy="711200"/>
          </a:xfrm>
        </p:grpSpPr>
        <p:sp>
          <p:nvSpPr>
            <p:cNvPr id="115" name="Freeform 115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TextBox 116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17" name="Group 117"/>
          <p:cNvGrpSpPr/>
          <p:nvPr/>
        </p:nvGrpSpPr>
        <p:grpSpPr>
          <a:xfrm rot="-10800000">
            <a:off x="567844" y="8741225"/>
            <a:ext cx="1590099" cy="1391336"/>
            <a:chOff x="0" y="0"/>
            <a:chExt cx="812800" cy="711200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CB0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TextBox 119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grpSp>
        <p:nvGrpSpPr>
          <p:cNvPr id="120" name="Group 120"/>
          <p:cNvGrpSpPr/>
          <p:nvPr/>
        </p:nvGrpSpPr>
        <p:grpSpPr>
          <a:xfrm>
            <a:off x="1974133" y="8442367"/>
            <a:ext cx="1065554" cy="932359"/>
            <a:chOff x="0" y="0"/>
            <a:chExt cx="812800" cy="711200"/>
          </a:xfrm>
        </p:grpSpPr>
        <p:sp>
          <p:nvSpPr>
            <p:cNvPr id="121" name="Freeform 121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A26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TextBox 122"/>
            <p:cNvSpPr txBox="1"/>
            <p:nvPr/>
          </p:nvSpPr>
          <p:spPr>
            <a:xfrm>
              <a:off x="127000" y="254000"/>
              <a:ext cx="558800" cy="406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25"/>
                </a:lnSpc>
              </a:pPr>
              <a:endParaRPr/>
            </a:p>
          </p:txBody>
        </p:sp>
      </p:grpSp>
      <p:sp>
        <p:nvSpPr>
          <p:cNvPr id="123" name="Freeform 10">
            <a:extLst>
              <a:ext uri="{FF2B5EF4-FFF2-40B4-BE49-F238E27FC236}">
                <a16:creationId xmlns:a16="http://schemas.microsoft.com/office/drawing/2014/main" id="{645A629A-D9DD-592C-02B1-21B51E8B56E1}"/>
              </a:ext>
            </a:extLst>
          </p:cNvPr>
          <p:cNvSpPr/>
          <p:nvPr/>
        </p:nvSpPr>
        <p:spPr>
          <a:xfrm>
            <a:off x="562622" y="1116404"/>
            <a:ext cx="1308539" cy="1089656"/>
          </a:xfrm>
          <a:custGeom>
            <a:avLst/>
            <a:gdLst/>
            <a:ahLst/>
            <a:cxnLst/>
            <a:rect l="l" t="t" r="r" b="b"/>
            <a:pathLst>
              <a:path w="1308539" h="1089656">
                <a:moveTo>
                  <a:pt x="0" y="0"/>
                </a:moveTo>
                <a:lnTo>
                  <a:pt x="1308539" y="0"/>
                </a:lnTo>
                <a:lnTo>
                  <a:pt x="1308539" y="1089656"/>
                </a:lnTo>
                <a:lnTo>
                  <a:pt x="0" y="1089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DB4EA04-79C7-04AC-13A2-4B134C23A9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37049"/>
              </p:ext>
            </p:extLst>
          </p:nvPr>
        </p:nvGraphicFramePr>
        <p:xfrm>
          <a:off x="803189" y="2363229"/>
          <a:ext cx="16179946" cy="6935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9973">
                  <a:extLst>
                    <a:ext uri="{9D8B030D-6E8A-4147-A177-3AD203B41FA5}">
                      <a16:colId xmlns:a16="http://schemas.microsoft.com/office/drawing/2014/main" val="3439175490"/>
                    </a:ext>
                  </a:extLst>
                </a:gridCol>
                <a:gridCol w="8089973">
                  <a:extLst>
                    <a:ext uri="{9D8B030D-6E8A-4147-A177-3AD203B41FA5}">
                      <a16:colId xmlns:a16="http://schemas.microsoft.com/office/drawing/2014/main" val="895119747"/>
                    </a:ext>
                  </a:extLst>
                </a:gridCol>
              </a:tblGrid>
              <a:tr h="1414309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solidFill>
                            <a:schemeClr val="tx1"/>
                          </a:solidFill>
                        </a:rPr>
                        <a:t>Encapsulation</a:t>
                      </a:r>
                      <a:endParaRPr lang="en-US" sz="2800" err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Polymorphism</a:t>
                      </a:r>
                      <a:endParaRPr lang="en-US" sz="2800" b="1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797594"/>
                  </a:ext>
                </a:extLst>
              </a:tr>
              <a:tr h="5520921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924931"/>
                  </a:ext>
                </a:extLst>
              </a:tr>
            </a:tbl>
          </a:graphicData>
        </a:graphic>
      </p:graphicFrame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8005355-DC7D-7143-D57C-C56ACA7FF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788" y="3107724"/>
            <a:ext cx="3773397" cy="6172200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2252C18-9D0D-0278-DD45-CBD2189F4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1500" y="2899204"/>
            <a:ext cx="4369359" cy="553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82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and Colorful Educational Group Project Presentation</dc:title>
  <cp:revision>3</cp:revision>
  <dcterms:created xsi:type="dcterms:W3CDTF">2006-08-16T00:00:00Z</dcterms:created>
  <dcterms:modified xsi:type="dcterms:W3CDTF">2023-12-11T01:14:02Z</dcterms:modified>
  <dc:identifier>DAF2hd3S6Sw</dc:identifier>
</cp:coreProperties>
</file>